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9"/>
  </p:notesMasterIdLst>
  <p:handoutMasterIdLst>
    <p:handoutMasterId r:id="rId40"/>
  </p:handoutMasterIdLst>
  <p:sldIdLst>
    <p:sldId id="590" r:id="rId2"/>
    <p:sldId id="594" r:id="rId3"/>
    <p:sldId id="597" r:id="rId4"/>
    <p:sldId id="598" r:id="rId5"/>
    <p:sldId id="547" r:id="rId6"/>
    <p:sldId id="546" r:id="rId7"/>
    <p:sldId id="542" r:id="rId8"/>
    <p:sldId id="549" r:id="rId9"/>
    <p:sldId id="548" r:id="rId10"/>
    <p:sldId id="545" r:id="rId11"/>
    <p:sldId id="561" r:id="rId12"/>
    <p:sldId id="558" r:id="rId13"/>
    <p:sldId id="586" r:id="rId14"/>
    <p:sldId id="573" r:id="rId15"/>
    <p:sldId id="560" r:id="rId16"/>
    <p:sldId id="554" r:id="rId17"/>
    <p:sldId id="563" r:id="rId18"/>
    <p:sldId id="551" r:id="rId19"/>
    <p:sldId id="552" r:id="rId20"/>
    <p:sldId id="553" r:id="rId21"/>
    <p:sldId id="587" r:id="rId22"/>
    <p:sldId id="556" r:id="rId23"/>
    <p:sldId id="557" r:id="rId24"/>
    <p:sldId id="580" r:id="rId25"/>
    <p:sldId id="578" r:id="rId26"/>
    <p:sldId id="576" r:id="rId27"/>
    <p:sldId id="581" r:id="rId28"/>
    <p:sldId id="582" r:id="rId29"/>
    <p:sldId id="577" r:id="rId30"/>
    <p:sldId id="574" r:id="rId31"/>
    <p:sldId id="589" r:id="rId32"/>
    <p:sldId id="601" r:id="rId33"/>
    <p:sldId id="579" r:id="rId34"/>
    <p:sldId id="584" r:id="rId35"/>
    <p:sldId id="583" r:id="rId36"/>
    <p:sldId id="575" r:id="rId37"/>
    <p:sldId id="505" r:id="rId38"/>
  </p:sldIdLst>
  <p:sldSz cx="9144000" cy="6858000" type="screen4x3"/>
  <p:notesSz cx="7035800" cy="9283700"/>
  <p:custDataLst>
    <p:tags r:id="rId41"/>
  </p:custDataLst>
  <p:defaultTextStyle>
    <a:defPPr>
      <a:defRPr lang="en-US"/>
    </a:defPPr>
    <a:lvl1pPr algn="l" rtl="0" fontAlgn="base">
      <a:spcBef>
        <a:spcPct val="0"/>
      </a:spcBef>
      <a:spcAft>
        <a:spcPct val="0"/>
      </a:spcAft>
      <a:defRPr sz="2400" kern="1200">
        <a:solidFill>
          <a:schemeClr val="tx1"/>
        </a:solidFill>
        <a:latin typeface="Times" pitchFamily="18" charset="0"/>
        <a:ea typeface="+mn-ea"/>
        <a:cs typeface="Arial" charset="0"/>
      </a:defRPr>
    </a:lvl1pPr>
    <a:lvl2pPr marL="457200" algn="l" rtl="0" fontAlgn="base">
      <a:spcBef>
        <a:spcPct val="0"/>
      </a:spcBef>
      <a:spcAft>
        <a:spcPct val="0"/>
      </a:spcAft>
      <a:defRPr sz="2400" kern="1200">
        <a:solidFill>
          <a:schemeClr val="tx1"/>
        </a:solidFill>
        <a:latin typeface="Times" pitchFamily="18" charset="0"/>
        <a:ea typeface="+mn-ea"/>
        <a:cs typeface="Arial" charset="0"/>
      </a:defRPr>
    </a:lvl2pPr>
    <a:lvl3pPr marL="914400" algn="l" rtl="0" fontAlgn="base">
      <a:spcBef>
        <a:spcPct val="0"/>
      </a:spcBef>
      <a:spcAft>
        <a:spcPct val="0"/>
      </a:spcAft>
      <a:defRPr sz="2400" kern="1200">
        <a:solidFill>
          <a:schemeClr val="tx1"/>
        </a:solidFill>
        <a:latin typeface="Times" pitchFamily="18" charset="0"/>
        <a:ea typeface="+mn-ea"/>
        <a:cs typeface="Arial" charset="0"/>
      </a:defRPr>
    </a:lvl3pPr>
    <a:lvl4pPr marL="1371600" algn="l" rtl="0" fontAlgn="base">
      <a:spcBef>
        <a:spcPct val="0"/>
      </a:spcBef>
      <a:spcAft>
        <a:spcPct val="0"/>
      </a:spcAft>
      <a:defRPr sz="2400" kern="1200">
        <a:solidFill>
          <a:schemeClr val="tx1"/>
        </a:solidFill>
        <a:latin typeface="Times" pitchFamily="18" charset="0"/>
        <a:ea typeface="+mn-ea"/>
        <a:cs typeface="Arial" charset="0"/>
      </a:defRPr>
    </a:lvl4pPr>
    <a:lvl5pPr marL="1828800" algn="l" rtl="0" fontAlgn="base">
      <a:spcBef>
        <a:spcPct val="0"/>
      </a:spcBef>
      <a:spcAft>
        <a:spcPct val="0"/>
      </a:spcAft>
      <a:defRPr sz="2400" kern="1200">
        <a:solidFill>
          <a:schemeClr val="tx1"/>
        </a:solidFill>
        <a:latin typeface="Times" pitchFamily="18" charset="0"/>
        <a:ea typeface="+mn-ea"/>
        <a:cs typeface="Arial" charset="0"/>
      </a:defRPr>
    </a:lvl5pPr>
    <a:lvl6pPr marL="2286000" algn="l" defTabSz="914400" rtl="0" eaLnBrk="1" latinLnBrk="0" hangingPunct="1">
      <a:defRPr sz="2400" kern="1200">
        <a:solidFill>
          <a:schemeClr val="tx1"/>
        </a:solidFill>
        <a:latin typeface="Times" pitchFamily="18" charset="0"/>
        <a:ea typeface="+mn-ea"/>
        <a:cs typeface="Arial" charset="0"/>
      </a:defRPr>
    </a:lvl6pPr>
    <a:lvl7pPr marL="2743200" algn="l" defTabSz="914400" rtl="0" eaLnBrk="1" latinLnBrk="0" hangingPunct="1">
      <a:defRPr sz="2400" kern="1200">
        <a:solidFill>
          <a:schemeClr val="tx1"/>
        </a:solidFill>
        <a:latin typeface="Times" pitchFamily="18" charset="0"/>
        <a:ea typeface="+mn-ea"/>
        <a:cs typeface="Arial" charset="0"/>
      </a:defRPr>
    </a:lvl7pPr>
    <a:lvl8pPr marL="3200400" algn="l" defTabSz="914400" rtl="0" eaLnBrk="1" latinLnBrk="0" hangingPunct="1">
      <a:defRPr sz="2400" kern="1200">
        <a:solidFill>
          <a:schemeClr val="tx1"/>
        </a:solidFill>
        <a:latin typeface="Times" pitchFamily="18" charset="0"/>
        <a:ea typeface="+mn-ea"/>
        <a:cs typeface="Arial" charset="0"/>
      </a:defRPr>
    </a:lvl8pPr>
    <a:lvl9pPr marL="3657600" algn="l" defTabSz="914400" rtl="0" eaLnBrk="1" latinLnBrk="0" hangingPunct="1">
      <a:defRPr sz="2400" kern="1200">
        <a:solidFill>
          <a:schemeClr val="tx1"/>
        </a:solidFill>
        <a:latin typeface="Times"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B45"/>
    <a:srgbClr val="39774E"/>
    <a:srgbClr val="000066"/>
    <a:srgbClr val="000000"/>
    <a:srgbClr val="00B050"/>
    <a:srgbClr val="EDFC28"/>
    <a:srgbClr val="CCFF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7" autoAdjust="0"/>
    <p:restoredTop sz="53539" autoAdjust="0"/>
  </p:normalViewPr>
  <p:slideViewPr>
    <p:cSldViewPr>
      <p:cViewPr varScale="1">
        <p:scale>
          <a:sx n="40" d="100"/>
          <a:sy n="40" d="100"/>
        </p:scale>
        <p:origin x="2370" y="42"/>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3049588"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defTabSz="930275" eaLnBrk="0" hangingPunct="0">
              <a:defRPr sz="1200" smtClean="0"/>
            </a:lvl1pPr>
          </a:lstStyle>
          <a:p>
            <a:pPr>
              <a:defRPr/>
            </a:pPr>
            <a:endParaRPr lang="en-US"/>
          </a:p>
        </p:txBody>
      </p:sp>
      <p:sp>
        <p:nvSpPr>
          <p:cNvPr id="107523" name="Rectangle 3"/>
          <p:cNvSpPr>
            <a:spLocks noGrp="1" noChangeArrowheads="1"/>
          </p:cNvSpPr>
          <p:nvPr>
            <p:ph type="dt" sz="quarter" idx="1"/>
          </p:nvPr>
        </p:nvSpPr>
        <p:spPr bwMode="auto">
          <a:xfrm>
            <a:off x="3986213" y="0"/>
            <a:ext cx="3049587"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eaLnBrk="0" hangingPunct="0">
              <a:defRPr sz="1200" smtClean="0"/>
            </a:lvl1pPr>
          </a:lstStyle>
          <a:p>
            <a:pPr>
              <a:defRPr/>
            </a:pPr>
            <a:endParaRPr lang="en-US"/>
          </a:p>
        </p:txBody>
      </p:sp>
      <p:sp>
        <p:nvSpPr>
          <p:cNvPr id="107524" name="Rectangle 4"/>
          <p:cNvSpPr>
            <a:spLocks noGrp="1" noChangeArrowheads="1"/>
          </p:cNvSpPr>
          <p:nvPr>
            <p:ph type="ftr" sz="quarter" idx="2"/>
          </p:nvPr>
        </p:nvSpPr>
        <p:spPr bwMode="auto">
          <a:xfrm>
            <a:off x="0" y="8820150"/>
            <a:ext cx="3049588"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defTabSz="930275" eaLnBrk="0" hangingPunct="0">
              <a:defRPr sz="1200" smtClean="0"/>
            </a:lvl1pPr>
          </a:lstStyle>
          <a:p>
            <a:pPr>
              <a:defRPr/>
            </a:pPr>
            <a:endParaRPr lang="en-US"/>
          </a:p>
        </p:txBody>
      </p:sp>
      <p:sp>
        <p:nvSpPr>
          <p:cNvPr id="107525" name="Rectangle 5"/>
          <p:cNvSpPr>
            <a:spLocks noGrp="1" noChangeArrowheads="1"/>
          </p:cNvSpPr>
          <p:nvPr>
            <p:ph type="sldNum" sz="quarter" idx="3"/>
          </p:nvPr>
        </p:nvSpPr>
        <p:spPr bwMode="auto">
          <a:xfrm>
            <a:off x="3986213" y="8820150"/>
            <a:ext cx="3049587"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eaLnBrk="0" hangingPunct="0">
              <a:defRPr sz="1200" smtClean="0"/>
            </a:lvl1pPr>
          </a:lstStyle>
          <a:p>
            <a:pPr>
              <a:defRPr/>
            </a:pPr>
            <a:fld id="{AA78E32D-8410-488B-9939-6A9DB08B29D1}" type="slidenum">
              <a:rPr lang="en-US"/>
              <a:pPr>
                <a:defRPr/>
              </a:pPr>
              <a:t>‹#›</a:t>
            </a:fld>
            <a:endParaRPr lang="en-US"/>
          </a:p>
        </p:txBody>
      </p:sp>
    </p:spTree>
    <p:extLst>
      <p:ext uri="{BB962C8B-B14F-4D97-AF65-F5344CB8AC3E}">
        <p14:creationId xmlns:p14="http://schemas.microsoft.com/office/powerpoint/2010/main" val="1745268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3049588"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defTabSz="930275" eaLnBrk="0" hangingPunct="0">
              <a:defRPr sz="1200" smtClean="0"/>
            </a:lvl1pPr>
          </a:lstStyle>
          <a:p>
            <a:pPr>
              <a:defRPr/>
            </a:pPr>
            <a:endParaRPr lang="en-US"/>
          </a:p>
        </p:txBody>
      </p:sp>
      <p:sp>
        <p:nvSpPr>
          <p:cNvPr id="242691" name="Rectangle 3"/>
          <p:cNvSpPr>
            <a:spLocks noGrp="1" noChangeArrowheads="1"/>
          </p:cNvSpPr>
          <p:nvPr>
            <p:ph type="dt" idx="1"/>
          </p:nvPr>
        </p:nvSpPr>
        <p:spPr bwMode="auto">
          <a:xfrm>
            <a:off x="3986213" y="0"/>
            <a:ext cx="3049587"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eaLnBrk="0" hangingPunct="0">
              <a:defRPr sz="1200" smtClean="0"/>
            </a:lvl1pPr>
          </a:lstStyle>
          <a:p>
            <a:pPr>
              <a:defRPr/>
            </a:pPr>
            <a:endParaRPr lang="en-US"/>
          </a:p>
        </p:txBody>
      </p:sp>
      <p:sp>
        <p:nvSpPr>
          <p:cNvPr id="55300" name="Rectangle 4"/>
          <p:cNvSpPr>
            <a:spLocks noGrp="1" noRot="1" noChangeAspect="1" noChangeArrowheads="1" noTextEdit="1"/>
          </p:cNvSpPr>
          <p:nvPr>
            <p:ph type="sldImg" idx="2"/>
          </p:nvPr>
        </p:nvSpPr>
        <p:spPr bwMode="auto">
          <a:xfrm>
            <a:off x="1196975" y="696913"/>
            <a:ext cx="4641850" cy="3481387"/>
          </a:xfrm>
          <a:prstGeom prst="rect">
            <a:avLst/>
          </a:prstGeom>
          <a:noFill/>
          <a:ln w="9525">
            <a:solidFill>
              <a:srgbClr val="000000"/>
            </a:solidFill>
            <a:miter lim="800000"/>
            <a:headEnd/>
            <a:tailEnd/>
          </a:ln>
        </p:spPr>
      </p:sp>
      <p:sp>
        <p:nvSpPr>
          <p:cNvPr id="242693" name="Rectangle 5"/>
          <p:cNvSpPr>
            <a:spLocks noGrp="1" noChangeArrowheads="1"/>
          </p:cNvSpPr>
          <p:nvPr>
            <p:ph type="body" sz="quarter" idx="3"/>
          </p:nvPr>
        </p:nvSpPr>
        <p:spPr bwMode="auto">
          <a:xfrm>
            <a:off x="938213" y="4410075"/>
            <a:ext cx="5159375" cy="4176713"/>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42694" name="Rectangle 6"/>
          <p:cNvSpPr>
            <a:spLocks noGrp="1" noChangeArrowheads="1"/>
          </p:cNvSpPr>
          <p:nvPr>
            <p:ph type="ftr" sz="quarter" idx="4"/>
          </p:nvPr>
        </p:nvSpPr>
        <p:spPr bwMode="auto">
          <a:xfrm>
            <a:off x="0" y="8820150"/>
            <a:ext cx="3049588"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defTabSz="930275" eaLnBrk="0" hangingPunct="0">
              <a:defRPr sz="1200" smtClean="0"/>
            </a:lvl1pPr>
          </a:lstStyle>
          <a:p>
            <a:pPr>
              <a:defRPr/>
            </a:pPr>
            <a:endParaRPr lang="en-US"/>
          </a:p>
        </p:txBody>
      </p:sp>
      <p:sp>
        <p:nvSpPr>
          <p:cNvPr id="242695" name="Rectangle 7"/>
          <p:cNvSpPr>
            <a:spLocks noGrp="1" noChangeArrowheads="1"/>
          </p:cNvSpPr>
          <p:nvPr>
            <p:ph type="sldNum" sz="quarter" idx="5"/>
          </p:nvPr>
        </p:nvSpPr>
        <p:spPr bwMode="auto">
          <a:xfrm>
            <a:off x="3986213" y="8820150"/>
            <a:ext cx="3049587"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eaLnBrk="0" hangingPunct="0">
              <a:defRPr sz="1200" smtClean="0"/>
            </a:lvl1pPr>
          </a:lstStyle>
          <a:p>
            <a:pPr>
              <a:defRPr/>
            </a:pPr>
            <a:fld id="{22718FBD-2D0C-417F-8C7F-8FD14BD53707}" type="slidenum">
              <a:rPr lang="en-US"/>
              <a:pPr>
                <a:defRPr/>
              </a:pPr>
              <a:t>‹#›</a:t>
            </a:fld>
            <a:endParaRPr lang="en-US"/>
          </a:p>
        </p:txBody>
      </p:sp>
    </p:spTree>
    <p:extLst>
      <p:ext uri="{BB962C8B-B14F-4D97-AF65-F5344CB8AC3E}">
        <p14:creationId xmlns:p14="http://schemas.microsoft.com/office/powerpoint/2010/main" val="30431823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smtClean="0"/>
          </a:p>
        </p:txBody>
      </p:sp>
      <p:sp>
        <p:nvSpPr>
          <p:cNvPr id="56324" name="Slide Number Placeholder 3"/>
          <p:cNvSpPr>
            <a:spLocks noGrp="1"/>
          </p:cNvSpPr>
          <p:nvPr>
            <p:ph type="sldNum" sz="quarter" idx="5"/>
          </p:nvPr>
        </p:nvSpPr>
        <p:spPr>
          <a:noFill/>
        </p:spPr>
        <p:txBody>
          <a:bodyPr/>
          <a:lstStyle/>
          <a:p>
            <a:fld id="{926A4D57-D736-4A88-A1AD-AD3013BD8896}" type="slidenum">
              <a:rPr lang="en-US"/>
              <a:pPr/>
              <a:t>1</a:t>
            </a:fld>
            <a:endParaRPr lang="en-US"/>
          </a:p>
        </p:txBody>
      </p:sp>
    </p:spTree>
    <p:extLst>
      <p:ext uri="{BB962C8B-B14F-4D97-AF65-F5344CB8AC3E}">
        <p14:creationId xmlns:p14="http://schemas.microsoft.com/office/powerpoint/2010/main" val="2598329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r>
              <a:rPr lang="en-US" smtClean="0"/>
              <a:t>At 18’ everything is within the primary viewing area to allow you to process all information at once without having to shift your eyes from base to glove. But as a thinking umpire be ready to possibly move back based on taller players.</a:t>
            </a:r>
          </a:p>
        </p:txBody>
      </p:sp>
      <p:sp>
        <p:nvSpPr>
          <p:cNvPr id="73732" name="Slide Number Placeholder 3"/>
          <p:cNvSpPr>
            <a:spLocks noGrp="1"/>
          </p:cNvSpPr>
          <p:nvPr>
            <p:ph type="sldNum" sz="quarter" idx="5"/>
          </p:nvPr>
        </p:nvSpPr>
        <p:spPr>
          <a:noFill/>
        </p:spPr>
        <p:txBody>
          <a:bodyPr/>
          <a:lstStyle/>
          <a:p>
            <a:fld id="{61CFED6C-E608-487F-A6A9-0CA0EFF4D75B}" type="slidenum">
              <a:rPr lang="en-US"/>
              <a:pPr/>
              <a:t>10</a:t>
            </a:fld>
            <a:endParaRPr lang="en-US"/>
          </a:p>
        </p:txBody>
      </p:sp>
    </p:spTree>
    <p:extLst>
      <p:ext uri="{BB962C8B-B14F-4D97-AF65-F5344CB8AC3E}">
        <p14:creationId xmlns:p14="http://schemas.microsoft.com/office/powerpoint/2010/main" val="209456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r>
              <a:rPr lang="en-US" smtClean="0"/>
              <a:t>As ball is fielded by short stop F3 moves into position to accept throw which places F3’s shoulders (before the stretch) at 90 degrees to the throw.</a:t>
            </a:r>
          </a:p>
          <a:p>
            <a:endParaRPr lang="en-US" smtClean="0"/>
          </a:p>
        </p:txBody>
      </p:sp>
      <p:sp>
        <p:nvSpPr>
          <p:cNvPr id="74756" name="Slide Number Placeholder 3"/>
          <p:cNvSpPr>
            <a:spLocks noGrp="1"/>
          </p:cNvSpPr>
          <p:nvPr>
            <p:ph type="sldNum" sz="quarter" idx="5"/>
          </p:nvPr>
        </p:nvSpPr>
        <p:spPr>
          <a:noFill/>
        </p:spPr>
        <p:txBody>
          <a:bodyPr/>
          <a:lstStyle/>
          <a:p>
            <a:fld id="{AB916589-FD43-4947-92DA-4E89E0551AC4}" type="slidenum">
              <a:rPr lang="en-US"/>
              <a:pPr/>
              <a:t>12</a:t>
            </a:fld>
            <a:endParaRPr lang="en-US"/>
          </a:p>
        </p:txBody>
      </p:sp>
    </p:spTree>
    <p:extLst>
      <p:ext uri="{BB962C8B-B14F-4D97-AF65-F5344CB8AC3E}">
        <p14:creationId xmlns:p14="http://schemas.microsoft.com/office/powerpoint/2010/main" val="2154852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r>
              <a:rPr lang="en-US" smtClean="0"/>
              <a:t>In both the 2 and 3 umpire systems when starting 21’ from 1B and walking the line, you should be at about 18’ when the ball is hit.  From that point push off your left foot into the field and move along an imaginary line toward the back corner of 2B.</a:t>
            </a:r>
          </a:p>
        </p:txBody>
      </p:sp>
      <p:sp>
        <p:nvSpPr>
          <p:cNvPr id="75780" name="Slide Number Placeholder 3"/>
          <p:cNvSpPr>
            <a:spLocks noGrp="1"/>
          </p:cNvSpPr>
          <p:nvPr>
            <p:ph type="sldNum" sz="quarter" idx="5"/>
          </p:nvPr>
        </p:nvSpPr>
        <p:spPr>
          <a:noFill/>
        </p:spPr>
        <p:txBody>
          <a:bodyPr/>
          <a:lstStyle/>
          <a:p>
            <a:fld id="{E71605AC-DCEB-4102-8A8D-FC05275ADDC6}" type="slidenum">
              <a:rPr lang="en-US"/>
              <a:pPr/>
              <a:t>15</a:t>
            </a:fld>
            <a:endParaRPr lang="en-US"/>
          </a:p>
        </p:txBody>
      </p:sp>
    </p:spTree>
    <p:extLst>
      <p:ext uri="{BB962C8B-B14F-4D97-AF65-F5344CB8AC3E}">
        <p14:creationId xmlns:p14="http://schemas.microsoft.com/office/powerpoint/2010/main" val="1842007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r>
              <a:rPr lang="en-US" smtClean="0"/>
              <a:t>Visual of moving along this imaginary line.</a:t>
            </a:r>
          </a:p>
        </p:txBody>
      </p:sp>
      <p:sp>
        <p:nvSpPr>
          <p:cNvPr id="76804" name="Slide Number Placeholder 3"/>
          <p:cNvSpPr>
            <a:spLocks noGrp="1"/>
          </p:cNvSpPr>
          <p:nvPr>
            <p:ph type="sldNum" sz="quarter" idx="5"/>
          </p:nvPr>
        </p:nvSpPr>
        <p:spPr>
          <a:noFill/>
        </p:spPr>
        <p:txBody>
          <a:bodyPr/>
          <a:lstStyle/>
          <a:p>
            <a:fld id="{FF925C4B-B263-4B5F-819D-6BEEBCC16ED0}" type="slidenum">
              <a:rPr lang="en-US"/>
              <a:pPr/>
              <a:t>16</a:t>
            </a:fld>
            <a:endParaRPr lang="en-US"/>
          </a:p>
        </p:txBody>
      </p:sp>
    </p:spTree>
    <p:extLst>
      <p:ext uri="{BB962C8B-B14F-4D97-AF65-F5344CB8AC3E}">
        <p14:creationId xmlns:p14="http://schemas.microsoft.com/office/powerpoint/2010/main" val="4027890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r>
              <a:rPr lang="en-US" smtClean="0"/>
              <a:t>Pushing off the left foot, move to a 90 degree angle from the throw. The black rectangle on the slide represents where the umpire pushed off with their left foot. The reference of 31” stride is an average and used to calculate number of steps in the following slides, actual steps will vary with individual umpire.  We are NOT trying to have umpires count their steps every play, but this is a tool to help get them to the proper positions.</a:t>
            </a:r>
          </a:p>
        </p:txBody>
      </p:sp>
      <p:sp>
        <p:nvSpPr>
          <p:cNvPr id="77828" name="Slide Number Placeholder 3"/>
          <p:cNvSpPr>
            <a:spLocks noGrp="1"/>
          </p:cNvSpPr>
          <p:nvPr>
            <p:ph type="sldNum" sz="quarter" idx="5"/>
          </p:nvPr>
        </p:nvSpPr>
        <p:spPr>
          <a:noFill/>
        </p:spPr>
        <p:txBody>
          <a:bodyPr/>
          <a:lstStyle/>
          <a:p>
            <a:fld id="{D71870BF-C28E-4DB9-9C1F-18BF19951491}" type="slidenum">
              <a:rPr lang="en-US"/>
              <a:pPr/>
              <a:t>18</a:t>
            </a:fld>
            <a:endParaRPr lang="en-US"/>
          </a:p>
        </p:txBody>
      </p:sp>
    </p:spTree>
    <p:extLst>
      <p:ext uri="{BB962C8B-B14F-4D97-AF65-F5344CB8AC3E}">
        <p14:creationId xmlns:p14="http://schemas.microsoft.com/office/powerpoint/2010/main" val="2857821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r>
              <a:rPr lang="en-US" smtClean="0"/>
              <a:t>Showing a throw from short stop with proper position and distance both from the base as well as from the starting point in foul ground.</a:t>
            </a:r>
          </a:p>
        </p:txBody>
      </p:sp>
      <p:sp>
        <p:nvSpPr>
          <p:cNvPr id="78852" name="Slide Number Placeholder 3"/>
          <p:cNvSpPr>
            <a:spLocks noGrp="1"/>
          </p:cNvSpPr>
          <p:nvPr>
            <p:ph type="sldNum" sz="quarter" idx="5"/>
          </p:nvPr>
        </p:nvSpPr>
        <p:spPr>
          <a:noFill/>
        </p:spPr>
        <p:txBody>
          <a:bodyPr/>
          <a:lstStyle/>
          <a:p>
            <a:fld id="{5C7DF2A6-AD99-4A76-A5A5-DD3445B7CCB1}" type="slidenum">
              <a:rPr lang="en-US"/>
              <a:pPr/>
              <a:t>19</a:t>
            </a:fld>
            <a:endParaRPr lang="en-US"/>
          </a:p>
        </p:txBody>
      </p:sp>
    </p:spTree>
    <p:extLst>
      <p:ext uri="{BB962C8B-B14F-4D97-AF65-F5344CB8AC3E}">
        <p14:creationId xmlns:p14="http://schemas.microsoft.com/office/powerpoint/2010/main" val="1539155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n-US" smtClean="0"/>
              <a:t>View of throw from 3B with proper position.  Any ball thrown from within the red triangle area, the umpire would stop at a 45 degree angle from the foul line.  This allows the best view of the play while giving the umpire the ability to move back to the foul line for a swipe tag if F3 is pulled off 1B by the throw.  Think about how few times a slow pitch umpire should be at 45 degrees.  Most plays in slow pitch the umpire should be at LESS than a 45 degree angle to the line.</a:t>
            </a:r>
          </a:p>
        </p:txBody>
      </p:sp>
      <p:sp>
        <p:nvSpPr>
          <p:cNvPr id="79876" name="Slide Number Placeholder 3"/>
          <p:cNvSpPr>
            <a:spLocks noGrp="1"/>
          </p:cNvSpPr>
          <p:nvPr>
            <p:ph type="sldNum" sz="quarter" idx="5"/>
          </p:nvPr>
        </p:nvSpPr>
        <p:spPr>
          <a:noFill/>
        </p:spPr>
        <p:txBody>
          <a:bodyPr/>
          <a:lstStyle/>
          <a:p>
            <a:fld id="{4855BBB2-C886-49F6-AAC3-F5EB37DFB887}" type="slidenum">
              <a:rPr lang="en-US"/>
              <a:pPr/>
              <a:t>20</a:t>
            </a:fld>
            <a:endParaRPr lang="en-US"/>
          </a:p>
        </p:txBody>
      </p:sp>
    </p:spTree>
    <p:extLst>
      <p:ext uri="{BB962C8B-B14F-4D97-AF65-F5344CB8AC3E}">
        <p14:creationId xmlns:p14="http://schemas.microsoft.com/office/powerpoint/2010/main" val="2486590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r>
              <a:rPr lang="en-US" smtClean="0"/>
              <a:t>Overview to show the angle on tag, followed by a close up view of the play.  Notice the umpire is 90 degrees from the tag looking through the offense and defense.</a:t>
            </a:r>
          </a:p>
        </p:txBody>
      </p:sp>
      <p:sp>
        <p:nvSpPr>
          <p:cNvPr id="82948" name="Slide Number Placeholder 3"/>
          <p:cNvSpPr>
            <a:spLocks noGrp="1"/>
          </p:cNvSpPr>
          <p:nvPr>
            <p:ph type="sldNum" sz="quarter" idx="5"/>
          </p:nvPr>
        </p:nvSpPr>
        <p:spPr>
          <a:noFill/>
        </p:spPr>
        <p:txBody>
          <a:bodyPr/>
          <a:lstStyle/>
          <a:p>
            <a:fld id="{4D66776C-A024-468B-A069-F6F23EF83353}" type="slidenum">
              <a:rPr lang="en-US"/>
              <a:pPr/>
              <a:t>22</a:t>
            </a:fld>
            <a:endParaRPr lang="en-US"/>
          </a:p>
        </p:txBody>
      </p:sp>
    </p:spTree>
    <p:extLst>
      <p:ext uri="{BB962C8B-B14F-4D97-AF65-F5344CB8AC3E}">
        <p14:creationId xmlns:p14="http://schemas.microsoft.com/office/powerpoint/2010/main" val="101125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r>
              <a:rPr lang="en-US" smtClean="0"/>
              <a:t>A routine slide straight into 2B, the umpire should try to be at a 90 degree angle to the tag.  NOT defaulting at a 45 degree to 2B.</a:t>
            </a:r>
          </a:p>
        </p:txBody>
      </p:sp>
      <p:sp>
        <p:nvSpPr>
          <p:cNvPr id="83972" name="Slide Number Placeholder 3"/>
          <p:cNvSpPr>
            <a:spLocks noGrp="1"/>
          </p:cNvSpPr>
          <p:nvPr>
            <p:ph type="sldNum" sz="quarter" idx="5"/>
          </p:nvPr>
        </p:nvSpPr>
        <p:spPr>
          <a:noFill/>
        </p:spPr>
        <p:txBody>
          <a:bodyPr/>
          <a:lstStyle/>
          <a:p>
            <a:fld id="{A184EF6F-2619-4ECE-ABA6-BFCDA22F6AF5}" type="slidenum">
              <a:rPr lang="en-US"/>
              <a:pPr/>
              <a:t>23</a:t>
            </a:fld>
            <a:endParaRPr lang="en-US"/>
          </a:p>
        </p:txBody>
      </p:sp>
    </p:spTree>
    <p:extLst>
      <p:ext uri="{BB962C8B-B14F-4D97-AF65-F5344CB8AC3E}">
        <p14:creationId xmlns:p14="http://schemas.microsoft.com/office/powerpoint/2010/main" val="118604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r>
              <a:rPr lang="en-US" smtClean="0"/>
              <a:t>This play has the runner attempting to reach the back side of the base.  Point out the umpires movement to get an unobstructed view of the play while obtaining a 90 degree angle to the tag.</a:t>
            </a:r>
          </a:p>
        </p:txBody>
      </p:sp>
      <p:sp>
        <p:nvSpPr>
          <p:cNvPr id="84996" name="Slide Number Placeholder 3"/>
          <p:cNvSpPr>
            <a:spLocks noGrp="1"/>
          </p:cNvSpPr>
          <p:nvPr>
            <p:ph type="sldNum" sz="quarter" idx="5"/>
          </p:nvPr>
        </p:nvSpPr>
        <p:spPr>
          <a:noFill/>
        </p:spPr>
        <p:txBody>
          <a:bodyPr/>
          <a:lstStyle/>
          <a:p>
            <a:fld id="{86D063C5-57E0-443B-853F-341C67CA97CE}" type="slidenum">
              <a:rPr lang="en-US"/>
              <a:pPr/>
              <a:t>24</a:t>
            </a:fld>
            <a:endParaRPr lang="en-US"/>
          </a:p>
        </p:txBody>
      </p:sp>
    </p:spTree>
    <p:extLst>
      <p:ext uri="{BB962C8B-B14F-4D97-AF65-F5344CB8AC3E}">
        <p14:creationId xmlns:p14="http://schemas.microsoft.com/office/powerpoint/2010/main" val="174351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r>
              <a:rPr lang="en-US" smtClean="0"/>
              <a:t>Umpires must hustle to get into the correct position with proper angle and distance to see the ball, the base, the runner and the fielder come together before making a call.</a:t>
            </a:r>
          </a:p>
        </p:txBody>
      </p:sp>
      <p:sp>
        <p:nvSpPr>
          <p:cNvPr id="60420" name="Slide Number Placeholder 3"/>
          <p:cNvSpPr>
            <a:spLocks noGrp="1"/>
          </p:cNvSpPr>
          <p:nvPr>
            <p:ph type="sldNum" sz="quarter" idx="5"/>
          </p:nvPr>
        </p:nvSpPr>
        <p:spPr>
          <a:noFill/>
        </p:spPr>
        <p:txBody>
          <a:bodyPr/>
          <a:lstStyle/>
          <a:p>
            <a:fld id="{48EEC9EA-E826-43CC-BE7C-B2A3387C3241}" type="slidenum">
              <a:rPr lang="en-US"/>
              <a:pPr/>
              <a:t>2</a:t>
            </a:fld>
            <a:endParaRPr lang="en-US"/>
          </a:p>
        </p:txBody>
      </p:sp>
    </p:spTree>
    <p:extLst>
      <p:ext uri="{BB962C8B-B14F-4D97-AF65-F5344CB8AC3E}">
        <p14:creationId xmlns:p14="http://schemas.microsoft.com/office/powerpoint/2010/main" val="2649269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marL="228600" indent="-228600">
              <a:buFontTx/>
              <a:buAutoNum type="alphaUcPeriod"/>
            </a:pPr>
            <a:r>
              <a:rPr lang="en-US" smtClean="0"/>
              <a:t>Is where a lot of our umpires go, just one step off the line.</a:t>
            </a:r>
          </a:p>
          <a:p>
            <a:pPr marL="228600" indent="-228600">
              <a:buFontTx/>
              <a:buAutoNum type="alphaUcPeriod"/>
            </a:pPr>
            <a:r>
              <a:rPr lang="en-US" smtClean="0"/>
              <a:t>Is the position that we want our umpire to get, 90 degrees to the throw, no more that a 45 degree to the foul line.</a:t>
            </a:r>
          </a:p>
        </p:txBody>
      </p:sp>
      <p:sp>
        <p:nvSpPr>
          <p:cNvPr id="86020" name="Slide Number Placeholder 3"/>
          <p:cNvSpPr>
            <a:spLocks noGrp="1"/>
          </p:cNvSpPr>
          <p:nvPr>
            <p:ph type="sldNum" sz="quarter" idx="5"/>
          </p:nvPr>
        </p:nvSpPr>
        <p:spPr>
          <a:noFill/>
        </p:spPr>
        <p:txBody>
          <a:bodyPr/>
          <a:lstStyle/>
          <a:p>
            <a:fld id="{EBC0AD5B-9E09-42F3-B4EB-EB1A7B312DCB}" type="slidenum">
              <a:rPr lang="en-US"/>
              <a:pPr/>
              <a:t>25</a:t>
            </a:fld>
            <a:endParaRPr lang="en-US"/>
          </a:p>
        </p:txBody>
      </p:sp>
    </p:spTree>
    <p:extLst>
      <p:ext uri="{BB962C8B-B14F-4D97-AF65-F5344CB8AC3E}">
        <p14:creationId xmlns:p14="http://schemas.microsoft.com/office/powerpoint/2010/main" val="4115618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ln/>
          <a:extLst/>
        </p:spPr>
        <p:txBody>
          <a:bodyPr/>
          <a:lstStyle/>
          <a:p>
            <a:pPr>
              <a:defRPr/>
            </a:pPr>
            <a:r>
              <a:rPr lang="en-US" dirty="0" smtClean="0"/>
              <a:t>Camera A shows the throw from 3B to 1B, umpire just one step off the line into the field.</a:t>
            </a:r>
          </a:p>
          <a:p>
            <a:pPr>
              <a:defRPr/>
            </a:pPr>
            <a:r>
              <a:rPr lang="en-US" dirty="0" smtClean="0"/>
              <a:t>Camera B is the same play but umpire comes off the line to a 90 degree angle with the throw AND NO MORE THAN a 45 degree angle with the foul line.</a:t>
            </a:r>
          </a:p>
          <a:p>
            <a:pPr marL="228600" indent="-228600">
              <a:defRPr/>
            </a:pPr>
            <a:r>
              <a:rPr lang="en-US" dirty="0" smtClean="0"/>
              <a:t>Notice the difference in what the umpire can see. Defensive player’s foot on the bag.</a:t>
            </a:r>
          </a:p>
        </p:txBody>
      </p:sp>
      <p:sp>
        <p:nvSpPr>
          <p:cNvPr id="87044" name="Slide Number Placeholder 3"/>
          <p:cNvSpPr>
            <a:spLocks noGrp="1"/>
          </p:cNvSpPr>
          <p:nvPr>
            <p:ph type="sldNum" sz="quarter" idx="5"/>
          </p:nvPr>
        </p:nvSpPr>
        <p:spPr>
          <a:noFill/>
        </p:spPr>
        <p:txBody>
          <a:bodyPr/>
          <a:lstStyle/>
          <a:p>
            <a:fld id="{862687D8-F7AD-47A2-9F14-B233C7A06D15}" type="slidenum">
              <a:rPr lang="en-US"/>
              <a:pPr/>
              <a:t>26</a:t>
            </a:fld>
            <a:endParaRPr lang="en-US"/>
          </a:p>
        </p:txBody>
      </p:sp>
    </p:spTree>
    <p:extLst>
      <p:ext uri="{BB962C8B-B14F-4D97-AF65-F5344CB8AC3E}">
        <p14:creationId xmlns:p14="http://schemas.microsoft.com/office/powerpoint/2010/main" val="1686760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r>
              <a:rPr lang="en-US" smtClean="0"/>
              <a:t>Camera A is an umpire that has gone past 45 degrees to the line</a:t>
            </a:r>
          </a:p>
          <a:p>
            <a:r>
              <a:rPr lang="en-US" smtClean="0"/>
              <a:t>Camera B is at 45 degrees </a:t>
            </a:r>
          </a:p>
          <a:p>
            <a:r>
              <a:rPr lang="en-US" smtClean="0"/>
              <a:t>Camera C is view from where umpire adjusts as play develops into a tag play</a:t>
            </a:r>
          </a:p>
        </p:txBody>
      </p:sp>
      <p:sp>
        <p:nvSpPr>
          <p:cNvPr id="88068" name="Slide Number Placeholder 3"/>
          <p:cNvSpPr>
            <a:spLocks noGrp="1"/>
          </p:cNvSpPr>
          <p:nvPr>
            <p:ph type="sldNum" sz="quarter" idx="5"/>
          </p:nvPr>
        </p:nvSpPr>
        <p:spPr>
          <a:noFill/>
        </p:spPr>
        <p:txBody>
          <a:bodyPr/>
          <a:lstStyle/>
          <a:p>
            <a:fld id="{193C9A64-9293-4DB8-AC5B-935D07BDF2C8}" type="slidenum">
              <a:rPr lang="en-US"/>
              <a:pPr/>
              <a:t>27</a:t>
            </a:fld>
            <a:endParaRPr lang="en-US"/>
          </a:p>
        </p:txBody>
      </p:sp>
    </p:spTree>
    <p:extLst>
      <p:ext uri="{BB962C8B-B14F-4D97-AF65-F5344CB8AC3E}">
        <p14:creationId xmlns:p14="http://schemas.microsoft.com/office/powerpoint/2010/main" val="640000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r>
              <a:rPr lang="en-US" smtClean="0"/>
              <a:t>Camera A is set up at a 70 degree angle from foul line with the base umpire moving closer to home to view the tag.</a:t>
            </a:r>
          </a:p>
          <a:p>
            <a:r>
              <a:rPr lang="en-US" smtClean="0"/>
              <a:t>Camera B is set up is set up at a 45 degree angle of the foul line if fair territory, this is an umpire that moves to primary position and does NOT adjust for the tag play.</a:t>
            </a:r>
          </a:p>
          <a:p>
            <a:r>
              <a:rPr lang="en-US" smtClean="0"/>
              <a:t>Camera C is set up with the umpire moving back to the foul line to look THROUGH THE TAG.</a:t>
            </a:r>
          </a:p>
        </p:txBody>
      </p:sp>
      <p:sp>
        <p:nvSpPr>
          <p:cNvPr id="89092" name="Slide Number Placeholder 3"/>
          <p:cNvSpPr>
            <a:spLocks noGrp="1"/>
          </p:cNvSpPr>
          <p:nvPr>
            <p:ph type="sldNum" sz="quarter" idx="5"/>
          </p:nvPr>
        </p:nvSpPr>
        <p:spPr>
          <a:noFill/>
        </p:spPr>
        <p:txBody>
          <a:bodyPr/>
          <a:lstStyle/>
          <a:p>
            <a:fld id="{FB3A7A0E-1E01-427E-846F-5FBE6F3EA702}" type="slidenum">
              <a:rPr lang="en-US"/>
              <a:pPr/>
              <a:t>28</a:t>
            </a:fld>
            <a:endParaRPr lang="en-US"/>
          </a:p>
        </p:txBody>
      </p:sp>
    </p:spTree>
    <p:extLst>
      <p:ext uri="{BB962C8B-B14F-4D97-AF65-F5344CB8AC3E}">
        <p14:creationId xmlns:p14="http://schemas.microsoft.com/office/powerpoint/2010/main" val="2446666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r>
              <a:rPr lang="en-US" smtClean="0"/>
              <a:t>Camera A is an umpire that went to foul ground for the play</a:t>
            </a:r>
          </a:p>
          <a:p>
            <a:r>
              <a:rPr lang="en-US" smtClean="0"/>
              <a:t>Camera B is an umpire that defaulted to the 45 degree angle </a:t>
            </a:r>
          </a:p>
          <a:p>
            <a:r>
              <a:rPr lang="en-US" smtClean="0"/>
              <a:t>Camera C is just across the foul line, 90 degrees to the throw</a:t>
            </a:r>
          </a:p>
        </p:txBody>
      </p:sp>
      <p:sp>
        <p:nvSpPr>
          <p:cNvPr id="90116" name="Slide Number Placeholder 3"/>
          <p:cNvSpPr>
            <a:spLocks noGrp="1"/>
          </p:cNvSpPr>
          <p:nvPr>
            <p:ph type="sldNum" sz="quarter" idx="5"/>
          </p:nvPr>
        </p:nvSpPr>
        <p:spPr>
          <a:noFill/>
        </p:spPr>
        <p:txBody>
          <a:bodyPr/>
          <a:lstStyle/>
          <a:p>
            <a:fld id="{2993782D-FB5F-4F95-967D-2D4DC9BF1A67}" type="slidenum">
              <a:rPr lang="en-US"/>
              <a:pPr/>
              <a:t>29</a:t>
            </a:fld>
            <a:endParaRPr lang="en-US"/>
          </a:p>
        </p:txBody>
      </p:sp>
    </p:spTree>
    <p:extLst>
      <p:ext uri="{BB962C8B-B14F-4D97-AF65-F5344CB8AC3E}">
        <p14:creationId xmlns:p14="http://schemas.microsoft.com/office/powerpoint/2010/main" val="28816507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r>
              <a:rPr lang="en-US" smtClean="0"/>
              <a:t>Camera A set up at a 45 degree angle from foul line in foul territory. Notice the blocked view of the defensive player</a:t>
            </a:r>
          </a:p>
          <a:p>
            <a:r>
              <a:rPr lang="en-US" smtClean="0"/>
              <a:t>Camera B is set up at a 45 degree view from the foul line in fair territory  </a:t>
            </a:r>
          </a:p>
          <a:p>
            <a:r>
              <a:rPr lang="en-US" smtClean="0"/>
              <a:t>Camera C is set up with a 90 degree angle of the throw from second base. Notice the pulled foot.  We are not debating if you would call that or not, just showing the additional information available when 90 degrees to the throw.</a:t>
            </a:r>
          </a:p>
        </p:txBody>
      </p:sp>
      <p:sp>
        <p:nvSpPr>
          <p:cNvPr id="91140" name="Slide Number Placeholder 3"/>
          <p:cNvSpPr>
            <a:spLocks noGrp="1"/>
          </p:cNvSpPr>
          <p:nvPr>
            <p:ph type="sldNum" sz="quarter" idx="5"/>
          </p:nvPr>
        </p:nvSpPr>
        <p:spPr>
          <a:noFill/>
        </p:spPr>
        <p:txBody>
          <a:bodyPr/>
          <a:lstStyle/>
          <a:p>
            <a:fld id="{58EB2B7C-DF34-4A11-AB44-FF0EC02E110E}" type="slidenum">
              <a:rPr lang="en-US"/>
              <a:pPr/>
              <a:t>30</a:t>
            </a:fld>
            <a:endParaRPr lang="en-US"/>
          </a:p>
        </p:txBody>
      </p:sp>
    </p:spTree>
    <p:extLst>
      <p:ext uri="{BB962C8B-B14F-4D97-AF65-F5344CB8AC3E}">
        <p14:creationId xmlns:p14="http://schemas.microsoft.com/office/powerpoint/2010/main" val="2567099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r>
              <a:rPr lang="en-US" smtClean="0"/>
              <a:t>This was a Dodgers Rockies Game this past season.  This umpire called the runner OUT.  Red line shows where his line of sight is to the play.  He can’t see the bag in this position.</a:t>
            </a:r>
          </a:p>
        </p:txBody>
      </p:sp>
      <p:sp>
        <p:nvSpPr>
          <p:cNvPr id="92164" name="Slide Number Placeholder 3"/>
          <p:cNvSpPr>
            <a:spLocks noGrp="1"/>
          </p:cNvSpPr>
          <p:nvPr>
            <p:ph type="sldNum" sz="quarter" idx="5"/>
          </p:nvPr>
        </p:nvSpPr>
        <p:spPr>
          <a:noFill/>
        </p:spPr>
        <p:txBody>
          <a:bodyPr/>
          <a:lstStyle/>
          <a:p>
            <a:fld id="{433FA2D0-A150-41F0-A1C3-81A81B87020B}" type="slidenum">
              <a:rPr lang="en-US"/>
              <a:pPr/>
              <a:t>31</a:t>
            </a:fld>
            <a:endParaRPr lang="en-US"/>
          </a:p>
        </p:txBody>
      </p:sp>
    </p:spTree>
    <p:extLst>
      <p:ext uri="{BB962C8B-B14F-4D97-AF65-F5344CB8AC3E}">
        <p14:creationId xmlns:p14="http://schemas.microsoft.com/office/powerpoint/2010/main" val="873632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r>
              <a:rPr lang="en-US" smtClean="0"/>
              <a:t>Red line shows what his line of sight would have been if he had moved to a 90 degree angle to the throw and no more than a 45 degrees from the line.</a:t>
            </a:r>
          </a:p>
        </p:txBody>
      </p:sp>
      <p:sp>
        <p:nvSpPr>
          <p:cNvPr id="93188" name="Slide Number Placeholder 3"/>
          <p:cNvSpPr>
            <a:spLocks noGrp="1"/>
          </p:cNvSpPr>
          <p:nvPr>
            <p:ph type="sldNum" sz="quarter" idx="5"/>
          </p:nvPr>
        </p:nvSpPr>
        <p:spPr>
          <a:noFill/>
        </p:spPr>
        <p:txBody>
          <a:bodyPr/>
          <a:lstStyle/>
          <a:p>
            <a:fld id="{5B51A41D-C6C9-46E3-8B6B-78C216C2D33B}" type="slidenum">
              <a:rPr lang="en-US"/>
              <a:pPr/>
              <a:t>32</a:t>
            </a:fld>
            <a:endParaRPr lang="en-US"/>
          </a:p>
        </p:txBody>
      </p:sp>
    </p:spTree>
    <p:extLst>
      <p:ext uri="{BB962C8B-B14F-4D97-AF65-F5344CB8AC3E}">
        <p14:creationId xmlns:p14="http://schemas.microsoft.com/office/powerpoint/2010/main" val="939976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r>
              <a:rPr lang="en-US" smtClean="0"/>
              <a:t>This is a 3 umpire system, with U1 starting counter rotated.  </a:t>
            </a:r>
          </a:p>
          <a:p>
            <a:r>
              <a:rPr lang="en-US" smtClean="0"/>
              <a:t>Camera A is the umpire that moves straight in </a:t>
            </a:r>
          </a:p>
          <a:p>
            <a:r>
              <a:rPr lang="en-US" smtClean="0"/>
              <a:t>Camera B is the umpire that moves to a position to be 90 degree with the tag looking through offense and defense</a:t>
            </a:r>
          </a:p>
        </p:txBody>
      </p:sp>
      <p:sp>
        <p:nvSpPr>
          <p:cNvPr id="94212" name="Slide Number Placeholder 3"/>
          <p:cNvSpPr>
            <a:spLocks noGrp="1"/>
          </p:cNvSpPr>
          <p:nvPr>
            <p:ph type="sldNum" sz="quarter" idx="5"/>
          </p:nvPr>
        </p:nvSpPr>
        <p:spPr>
          <a:noFill/>
        </p:spPr>
        <p:txBody>
          <a:bodyPr/>
          <a:lstStyle/>
          <a:p>
            <a:fld id="{E355F88B-09D5-4106-81C3-2C8A529693D7}" type="slidenum">
              <a:rPr lang="en-US"/>
              <a:pPr/>
              <a:t>33</a:t>
            </a:fld>
            <a:endParaRPr lang="en-US"/>
          </a:p>
        </p:txBody>
      </p:sp>
    </p:spTree>
    <p:extLst>
      <p:ext uri="{BB962C8B-B14F-4D97-AF65-F5344CB8AC3E}">
        <p14:creationId xmlns:p14="http://schemas.microsoft.com/office/powerpoint/2010/main" val="27366434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r>
              <a:rPr lang="en-US" smtClean="0"/>
              <a:t>Camera A is where an umpire comes straight into the infield to see the pick-off.</a:t>
            </a:r>
          </a:p>
          <a:p>
            <a:r>
              <a:rPr lang="en-US" smtClean="0"/>
              <a:t>Camera B is where the umpire moves to look through the pick-off</a:t>
            </a:r>
          </a:p>
        </p:txBody>
      </p:sp>
      <p:sp>
        <p:nvSpPr>
          <p:cNvPr id="95236" name="Slide Number Placeholder 3"/>
          <p:cNvSpPr>
            <a:spLocks noGrp="1"/>
          </p:cNvSpPr>
          <p:nvPr>
            <p:ph type="sldNum" sz="quarter" idx="5"/>
          </p:nvPr>
        </p:nvSpPr>
        <p:spPr>
          <a:noFill/>
        </p:spPr>
        <p:txBody>
          <a:bodyPr/>
          <a:lstStyle/>
          <a:p>
            <a:fld id="{30B5F6AE-6CC3-4119-8C41-1865E0F9B454}" type="slidenum">
              <a:rPr lang="en-US"/>
              <a:pPr/>
              <a:t>34</a:t>
            </a:fld>
            <a:endParaRPr lang="en-US"/>
          </a:p>
        </p:txBody>
      </p:sp>
    </p:spTree>
    <p:extLst>
      <p:ext uri="{BB962C8B-B14F-4D97-AF65-F5344CB8AC3E}">
        <p14:creationId xmlns:p14="http://schemas.microsoft.com/office/powerpoint/2010/main" val="3615209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r>
              <a:rPr lang="en-US" smtClean="0"/>
              <a:t>Keep in mind that on plays at first we should let the ball turn our head into the play maintaining </a:t>
            </a:r>
            <a:r>
              <a:rPr lang="en-US" smtClean="0">
                <a:solidFill>
                  <a:srgbClr val="FF0000"/>
                </a:solidFill>
              </a:rPr>
              <a:t>an</a:t>
            </a:r>
            <a:r>
              <a:rPr lang="en-US" smtClean="0"/>
              <a:t> angle that is 90 degrees from the throw and no further than 45 degrees from the foul line.</a:t>
            </a:r>
          </a:p>
        </p:txBody>
      </p:sp>
      <p:sp>
        <p:nvSpPr>
          <p:cNvPr id="63492" name="Slide Number Placeholder 3"/>
          <p:cNvSpPr>
            <a:spLocks noGrp="1"/>
          </p:cNvSpPr>
          <p:nvPr>
            <p:ph type="sldNum" sz="quarter" idx="5"/>
          </p:nvPr>
        </p:nvSpPr>
        <p:spPr>
          <a:noFill/>
        </p:spPr>
        <p:txBody>
          <a:bodyPr/>
          <a:lstStyle/>
          <a:p>
            <a:fld id="{B42A9B4A-7C85-4B1E-8785-2E23C71A74B0}" type="slidenum">
              <a:rPr lang="en-US"/>
              <a:pPr/>
              <a:t>3</a:t>
            </a:fld>
            <a:endParaRPr lang="en-US"/>
          </a:p>
        </p:txBody>
      </p:sp>
    </p:spTree>
    <p:extLst>
      <p:ext uri="{BB962C8B-B14F-4D97-AF65-F5344CB8AC3E}">
        <p14:creationId xmlns:p14="http://schemas.microsoft.com/office/powerpoint/2010/main" val="4135611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r>
              <a:rPr lang="en-US" smtClean="0"/>
              <a:t>First view is of a 2 umpire system.  </a:t>
            </a:r>
          </a:p>
          <a:p>
            <a:r>
              <a:rPr lang="en-US" smtClean="0"/>
              <a:t>Camera A shows base umpire not moving, or taking one step into the infield to view pickoff</a:t>
            </a:r>
          </a:p>
          <a:p>
            <a:r>
              <a:rPr lang="en-US" smtClean="0"/>
              <a:t>Camera B shows base umpire that hustles toward the foul line to view pickoff looking through offense and defense</a:t>
            </a:r>
          </a:p>
          <a:p>
            <a:r>
              <a:rPr lang="en-US" smtClean="0"/>
              <a:t>Clicking shows the 3 umpire system with U3 starting on the line.</a:t>
            </a:r>
          </a:p>
          <a:p>
            <a:r>
              <a:rPr lang="en-US" smtClean="0"/>
              <a:t>Camera C shows that umpires view, taking one step in toward the play looking through the offense and defense (90 degrees to the tag)</a:t>
            </a:r>
          </a:p>
        </p:txBody>
      </p:sp>
      <p:sp>
        <p:nvSpPr>
          <p:cNvPr id="96260" name="Slide Number Placeholder 3"/>
          <p:cNvSpPr>
            <a:spLocks noGrp="1"/>
          </p:cNvSpPr>
          <p:nvPr>
            <p:ph type="sldNum" sz="quarter" idx="5"/>
          </p:nvPr>
        </p:nvSpPr>
        <p:spPr>
          <a:noFill/>
        </p:spPr>
        <p:txBody>
          <a:bodyPr/>
          <a:lstStyle/>
          <a:p>
            <a:fld id="{B0C9A868-1E0C-4FE3-B7AF-F642D2F7AEED}" type="slidenum">
              <a:rPr lang="en-US"/>
              <a:pPr/>
              <a:t>35</a:t>
            </a:fld>
            <a:endParaRPr lang="en-US"/>
          </a:p>
        </p:txBody>
      </p:sp>
    </p:spTree>
    <p:extLst>
      <p:ext uri="{BB962C8B-B14F-4D97-AF65-F5344CB8AC3E}">
        <p14:creationId xmlns:p14="http://schemas.microsoft.com/office/powerpoint/2010/main" val="3419477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r>
              <a:rPr lang="en-US" smtClean="0"/>
              <a:t>Camera A in a Two Umpire System where the umpire doesn’t move to a secondary position to make the call.</a:t>
            </a:r>
          </a:p>
          <a:p>
            <a:r>
              <a:rPr lang="en-US" smtClean="0"/>
              <a:t>Camera B is where we would want the umpire to move in a Two Umpire System.</a:t>
            </a:r>
          </a:p>
          <a:p>
            <a:r>
              <a:rPr lang="en-US" smtClean="0"/>
              <a:t>Camera C is where the umpire would be in a Three Umpire System just stepping forward LOOKING THROUGH THE TAG.  </a:t>
            </a:r>
          </a:p>
          <a:p>
            <a:r>
              <a:rPr lang="en-US" smtClean="0"/>
              <a:t>NOT SHOWN: View of U3 going in foul territory (coaches box) to see play.  This would be similar to the view shown from foul ground on slide 53 (Camera A)</a:t>
            </a:r>
          </a:p>
        </p:txBody>
      </p:sp>
      <p:sp>
        <p:nvSpPr>
          <p:cNvPr id="97284" name="Slide Number Placeholder 3"/>
          <p:cNvSpPr>
            <a:spLocks noGrp="1"/>
          </p:cNvSpPr>
          <p:nvPr>
            <p:ph type="sldNum" sz="quarter" idx="5"/>
          </p:nvPr>
        </p:nvSpPr>
        <p:spPr>
          <a:noFill/>
        </p:spPr>
        <p:txBody>
          <a:bodyPr/>
          <a:lstStyle/>
          <a:p>
            <a:fld id="{D9666471-4087-4B2E-B78C-EAF63C08F3C3}" type="slidenum">
              <a:rPr lang="en-US"/>
              <a:pPr/>
              <a:t>36</a:t>
            </a:fld>
            <a:endParaRPr lang="en-US"/>
          </a:p>
        </p:txBody>
      </p:sp>
    </p:spTree>
    <p:extLst>
      <p:ext uri="{BB962C8B-B14F-4D97-AF65-F5344CB8AC3E}">
        <p14:creationId xmlns:p14="http://schemas.microsoft.com/office/powerpoint/2010/main" val="41733659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endParaRPr lang="en-US" smtClean="0"/>
          </a:p>
        </p:txBody>
      </p:sp>
      <p:sp>
        <p:nvSpPr>
          <p:cNvPr id="99332" name="Slide Number Placeholder 3"/>
          <p:cNvSpPr>
            <a:spLocks noGrp="1"/>
          </p:cNvSpPr>
          <p:nvPr>
            <p:ph type="sldNum" sz="quarter" idx="5"/>
          </p:nvPr>
        </p:nvSpPr>
        <p:spPr>
          <a:noFill/>
        </p:spPr>
        <p:txBody>
          <a:bodyPr/>
          <a:lstStyle/>
          <a:p>
            <a:fld id="{1B8ECBA1-935A-4B79-9847-800CF6CDA8D4}" type="slidenum">
              <a:rPr lang="en-US"/>
              <a:pPr/>
              <a:t>37</a:t>
            </a:fld>
            <a:endParaRPr lang="en-US"/>
          </a:p>
        </p:txBody>
      </p:sp>
    </p:spTree>
    <p:extLst>
      <p:ext uri="{BB962C8B-B14F-4D97-AF65-F5344CB8AC3E}">
        <p14:creationId xmlns:p14="http://schemas.microsoft.com/office/powerpoint/2010/main" val="16699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r>
              <a:rPr lang="en-US" smtClean="0"/>
              <a:t>It may be necessary to adjust from the primary position to get the best unobstructed view of the play.  This is achieved with the proper angle and distance, that will allow you to see between the offense and defense, WHILE keeping the four elements in front of us and letting the ball turn </a:t>
            </a:r>
            <a:r>
              <a:rPr lang="en-US" b="1" smtClean="0"/>
              <a:t>us</a:t>
            </a:r>
            <a:r>
              <a:rPr lang="en-US" smtClean="0"/>
              <a:t> into the play.  </a:t>
            </a:r>
          </a:p>
        </p:txBody>
      </p:sp>
      <p:sp>
        <p:nvSpPr>
          <p:cNvPr id="64516" name="Slide Number Placeholder 3"/>
          <p:cNvSpPr>
            <a:spLocks noGrp="1"/>
          </p:cNvSpPr>
          <p:nvPr>
            <p:ph type="sldNum" sz="quarter" idx="5"/>
          </p:nvPr>
        </p:nvSpPr>
        <p:spPr>
          <a:noFill/>
        </p:spPr>
        <p:txBody>
          <a:bodyPr/>
          <a:lstStyle/>
          <a:p>
            <a:fld id="{CF312443-9665-4A30-9DF6-A9B6957A63A7}" type="slidenum">
              <a:rPr lang="en-US"/>
              <a:pPr/>
              <a:t>4</a:t>
            </a:fld>
            <a:endParaRPr lang="en-US"/>
          </a:p>
        </p:txBody>
      </p:sp>
    </p:spTree>
    <p:extLst>
      <p:ext uri="{BB962C8B-B14F-4D97-AF65-F5344CB8AC3E}">
        <p14:creationId xmlns:p14="http://schemas.microsoft.com/office/powerpoint/2010/main" val="1930846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r>
              <a:rPr lang="en-US" smtClean="0"/>
              <a:t>When focusing on the base from 12’ away you can not see the glove and ball within your primary viewing area (30 degrees from your line of sight) without shifting your eyes up to the glove.</a:t>
            </a:r>
          </a:p>
        </p:txBody>
      </p:sp>
      <p:sp>
        <p:nvSpPr>
          <p:cNvPr id="68612" name="Slide Number Placeholder 3"/>
          <p:cNvSpPr>
            <a:spLocks noGrp="1"/>
          </p:cNvSpPr>
          <p:nvPr>
            <p:ph type="sldNum" sz="quarter" idx="5"/>
          </p:nvPr>
        </p:nvSpPr>
        <p:spPr>
          <a:noFill/>
        </p:spPr>
        <p:txBody>
          <a:bodyPr/>
          <a:lstStyle/>
          <a:p>
            <a:fld id="{5B96992F-8832-48AA-9434-142CB5B6AACC}" type="slidenum">
              <a:rPr lang="en-US"/>
              <a:pPr/>
              <a:t>5</a:t>
            </a:fld>
            <a:endParaRPr lang="en-US"/>
          </a:p>
        </p:txBody>
      </p:sp>
    </p:spTree>
    <p:extLst>
      <p:ext uri="{BB962C8B-B14F-4D97-AF65-F5344CB8AC3E}">
        <p14:creationId xmlns:p14="http://schemas.microsoft.com/office/powerpoint/2010/main" val="551092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r>
              <a:rPr lang="en-US" smtClean="0"/>
              <a:t>From 15’ away you can see that only the edges are outside the primary viewing area and you can see both the feet and the glove within the primary viewing area.  However, remember this is only a 5’ 5” player.  Also remember that the closer all the information is to the line of sight, the better your ability to see it clearly (refer back to green vs yellow circle on slide 23).  </a:t>
            </a:r>
          </a:p>
          <a:p>
            <a:endParaRPr lang="en-US" smtClean="0"/>
          </a:p>
        </p:txBody>
      </p:sp>
      <p:sp>
        <p:nvSpPr>
          <p:cNvPr id="69636" name="Slide Number Placeholder 3"/>
          <p:cNvSpPr>
            <a:spLocks noGrp="1"/>
          </p:cNvSpPr>
          <p:nvPr>
            <p:ph type="sldNum" sz="quarter" idx="5"/>
          </p:nvPr>
        </p:nvSpPr>
        <p:spPr>
          <a:noFill/>
        </p:spPr>
        <p:txBody>
          <a:bodyPr/>
          <a:lstStyle/>
          <a:p>
            <a:fld id="{8069C3F5-48B0-4375-AB89-6A6D5D858709}" type="slidenum">
              <a:rPr lang="en-US"/>
              <a:pPr/>
              <a:t>6</a:t>
            </a:fld>
            <a:endParaRPr lang="en-US"/>
          </a:p>
        </p:txBody>
      </p:sp>
    </p:spTree>
    <p:extLst>
      <p:ext uri="{BB962C8B-B14F-4D97-AF65-F5344CB8AC3E}">
        <p14:creationId xmlns:p14="http://schemas.microsoft.com/office/powerpoint/2010/main" val="309845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r>
              <a:rPr lang="en-US" smtClean="0"/>
              <a:t>At 18’ everything is well within the primary viewing area to allow you to process all information at once without having to shift your eyes from base to glove.</a:t>
            </a:r>
          </a:p>
        </p:txBody>
      </p:sp>
      <p:sp>
        <p:nvSpPr>
          <p:cNvPr id="70660" name="Slide Number Placeholder 3"/>
          <p:cNvSpPr>
            <a:spLocks noGrp="1"/>
          </p:cNvSpPr>
          <p:nvPr>
            <p:ph type="sldNum" sz="quarter" idx="5"/>
          </p:nvPr>
        </p:nvSpPr>
        <p:spPr>
          <a:noFill/>
        </p:spPr>
        <p:txBody>
          <a:bodyPr/>
          <a:lstStyle/>
          <a:p>
            <a:fld id="{9EDFCE77-852D-4B53-838A-C2A252983CC7}" type="slidenum">
              <a:rPr lang="en-US"/>
              <a:pPr/>
              <a:t>7</a:t>
            </a:fld>
            <a:endParaRPr lang="en-US"/>
          </a:p>
        </p:txBody>
      </p:sp>
    </p:spTree>
    <p:extLst>
      <p:ext uri="{BB962C8B-B14F-4D97-AF65-F5344CB8AC3E}">
        <p14:creationId xmlns:p14="http://schemas.microsoft.com/office/powerpoint/2010/main" val="14147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r>
              <a:rPr lang="en-US" smtClean="0"/>
              <a:t>When focusing on the base from 12’ away you can not see the glove and ball within your primary viewing area (30 degrees from your line of sight) without shifting your eyes up to the glove.</a:t>
            </a:r>
          </a:p>
        </p:txBody>
      </p:sp>
      <p:sp>
        <p:nvSpPr>
          <p:cNvPr id="71684" name="Slide Number Placeholder 3"/>
          <p:cNvSpPr>
            <a:spLocks noGrp="1"/>
          </p:cNvSpPr>
          <p:nvPr>
            <p:ph type="sldNum" sz="quarter" idx="5"/>
          </p:nvPr>
        </p:nvSpPr>
        <p:spPr>
          <a:noFill/>
        </p:spPr>
        <p:txBody>
          <a:bodyPr/>
          <a:lstStyle/>
          <a:p>
            <a:fld id="{31CAF207-6AB8-470F-9C02-E7DBB08335D7}" type="slidenum">
              <a:rPr lang="en-US"/>
              <a:pPr/>
              <a:t>8</a:t>
            </a:fld>
            <a:endParaRPr lang="en-US"/>
          </a:p>
        </p:txBody>
      </p:sp>
    </p:spTree>
    <p:extLst>
      <p:ext uri="{BB962C8B-B14F-4D97-AF65-F5344CB8AC3E}">
        <p14:creationId xmlns:p14="http://schemas.microsoft.com/office/powerpoint/2010/main" val="2926067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smtClean="0"/>
              <a:t>When focusing on the base from 15’ away you can not see the glove and ball within your primary viewing area (30 degrees from your line of sight) without shifting your eyes up to the glove.</a:t>
            </a:r>
          </a:p>
          <a:p>
            <a:endParaRPr lang="en-US" smtClean="0"/>
          </a:p>
        </p:txBody>
      </p:sp>
      <p:sp>
        <p:nvSpPr>
          <p:cNvPr id="72708" name="Slide Number Placeholder 3"/>
          <p:cNvSpPr>
            <a:spLocks noGrp="1"/>
          </p:cNvSpPr>
          <p:nvPr>
            <p:ph type="sldNum" sz="quarter" idx="5"/>
          </p:nvPr>
        </p:nvSpPr>
        <p:spPr>
          <a:noFill/>
        </p:spPr>
        <p:txBody>
          <a:bodyPr/>
          <a:lstStyle/>
          <a:p>
            <a:fld id="{7202F8AE-E29F-4CCE-9399-1A069AF077B1}" type="slidenum">
              <a:rPr lang="en-US"/>
              <a:pPr/>
              <a:t>9</a:t>
            </a:fld>
            <a:endParaRPr lang="en-US"/>
          </a:p>
        </p:txBody>
      </p:sp>
    </p:spTree>
    <p:extLst>
      <p:ext uri="{BB962C8B-B14F-4D97-AF65-F5344CB8AC3E}">
        <p14:creationId xmlns:p14="http://schemas.microsoft.com/office/powerpoint/2010/main" val="347613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EFA99CE-1AF9-4A56-8F06-335FA252E3F2}" type="slidenum">
              <a:rPr lang="en-US" altLang="en-US"/>
              <a:pPr>
                <a:defRPr/>
              </a:pPr>
              <a:t>‹#›</a:t>
            </a:fld>
            <a:endParaRPr lang="en-US" alt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B8657FE-FE86-4EAE-8717-2E90986EAE99}" type="slidenum">
              <a:rPr lang="en-US" altLang="en-US"/>
              <a:pPr>
                <a:defRPr/>
              </a:pPr>
              <a:t>‹#›</a:t>
            </a:fld>
            <a:endParaRPr lang="en-US" alt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72AE42A-CA6B-4162-990A-2ABC359889F8}" type="slidenum">
              <a:rPr lang="en-US" altLang="en-US"/>
              <a:pPr>
                <a:defRPr/>
              </a:pPr>
              <a:t>‹#›</a:t>
            </a:fld>
            <a:endParaRPr lang="en-US" altLang="en-US"/>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0D11A19-0686-487A-B123-9A5C15449C78}" type="slidenum">
              <a:rPr lang="en-US" altLang="en-US"/>
              <a:pPr>
                <a:defRPr/>
              </a:pPr>
              <a:t>‹#›</a:t>
            </a:fld>
            <a:endParaRPr lang="en-US" alt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D559841-9980-4E52-8352-267D768C5586}" type="slidenum">
              <a:rPr lang="en-US" altLang="en-US"/>
              <a:pPr>
                <a:defRPr/>
              </a:pPr>
              <a:t>‹#›</a:t>
            </a:fld>
            <a:endParaRPr lang="en-US" altLang="en-US"/>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7C02F14-968F-46C8-A7EF-F0A2F8FDDB6E}" type="slidenum">
              <a:rPr lang="en-US" altLang="en-US"/>
              <a:pPr>
                <a:defRPr/>
              </a:pPr>
              <a:t>‹#›</a:t>
            </a:fld>
            <a:endParaRPr lang="en-US" alt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2A2B2B77-100F-4782-B502-B5CAD06DA865}" type="slidenum">
              <a:rPr lang="en-US" altLang="en-US"/>
              <a:pPr>
                <a:defRPr/>
              </a:pPr>
              <a:t>‹#›</a:t>
            </a:fld>
            <a:endParaRPr lang="en-US" alt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C7EAC98-4914-46A4-B835-B444C1757E95}" type="slidenum">
              <a:rPr lang="en-US" altLang="en-US"/>
              <a:pPr>
                <a:defRPr/>
              </a:pPr>
              <a:t>‹#›</a:t>
            </a:fld>
            <a:endParaRPr lang="en-US" alt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9BC6B234-3661-46B7-A668-FB2C2F250A85}" type="slidenum">
              <a:rPr lang="en-US" altLang="en-US"/>
              <a:pPr>
                <a:defRPr/>
              </a:pPr>
              <a:t>‹#›</a:t>
            </a:fld>
            <a:endParaRPr lang="en-US" altLang="en-US"/>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0A2690A-F189-4781-A233-0B347CDD5D79}" type="slidenum">
              <a:rPr lang="en-US" altLang="en-US"/>
              <a:pPr>
                <a:defRPr/>
              </a:pPr>
              <a:t>‹#›</a:t>
            </a:fld>
            <a:endParaRPr lang="en-US" altLang="en-US"/>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194B155-B284-4627-B340-A705A7460503}" type="slidenum">
              <a:rPr lang="en-US" altLang="en-US"/>
              <a:pPr>
                <a:defRPr/>
              </a:pPr>
              <a:t>‹#›</a:t>
            </a:fld>
            <a:endParaRPr lang="en-US" altLang="en-US"/>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asasoftball.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95400" y="152400"/>
            <a:ext cx="6705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smtClean="0"/>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smtClean="0"/>
            </a:lvl1pPr>
          </a:lstStyle>
          <a:p>
            <a:pPr>
              <a:defRPr/>
            </a:pPr>
            <a:fld id="{F7733305-2085-4BC8-B17F-7196E8EEE306}" type="slidenum">
              <a:rPr lang="en-US" altLang="en-US"/>
              <a:pPr>
                <a:defRPr/>
              </a:pPr>
              <a:t>‹#›</a:t>
            </a:fld>
            <a:endParaRPr lang="en-US" altLang="en-US"/>
          </a:p>
        </p:txBody>
      </p:sp>
      <p:pic>
        <p:nvPicPr>
          <p:cNvPr id="1031" name="Picture 10" descr="ASA Logo">
            <a:hlinkClick r:id="rId13"/>
          </p:cNvPr>
          <p:cNvPicPr>
            <a:picLocks noChangeAspect="1" noChangeArrowheads="1"/>
          </p:cNvPicPr>
          <p:nvPr/>
        </p:nvPicPr>
        <p:blipFill>
          <a:blip r:embed="rId14" cstate="print"/>
          <a:srcRect l="23553" t="2942" r="3719"/>
          <a:stretch>
            <a:fillRect/>
          </a:stretch>
        </p:blipFill>
        <p:spPr bwMode="auto">
          <a:xfrm>
            <a:off x="0" y="0"/>
            <a:ext cx="838200" cy="942975"/>
          </a:xfrm>
          <a:prstGeom prst="rect">
            <a:avLst/>
          </a:prstGeom>
          <a:noFill/>
          <a:ln w="9525">
            <a:noFill/>
            <a:miter lim="800000"/>
            <a:headEnd/>
            <a:tailEnd/>
          </a:ln>
        </p:spPr>
      </p:pic>
      <p:pic>
        <p:nvPicPr>
          <p:cNvPr id="1032" name="Picture 11" descr="ASA Logo">
            <a:hlinkClick r:id="rId13"/>
          </p:cNvPr>
          <p:cNvPicPr>
            <a:picLocks noChangeAspect="1" noChangeArrowheads="1"/>
          </p:cNvPicPr>
          <p:nvPr/>
        </p:nvPicPr>
        <p:blipFill>
          <a:blip r:embed="rId14" cstate="print"/>
          <a:srcRect l="23553" t="2942" r="3719"/>
          <a:stretch>
            <a:fillRect/>
          </a:stretch>
        </p:blipFill>
        <p:spPr bwMode="auto">
          <a:xfrm>
            <a:off x="8305800" y="0"/>
            <a:ext cx="838200" cy="942975"/>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zoom/>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ahoma" pitchFamily="34" charset="0"/>
        </a:defRPr>
      </a:lvl6pPr>
      <a:lvl7pPr marL="914400" algn="ctr" rtl="0" fontAlgn="base">
        <a:spcBef>
          <a:spcPct val="0"/>
        </a:spcBef>
        <a:spcAft>
          <a:spcPct val="0"/>
        </a:spcAft>
        <a:defRPr sz="4400">
          <a:solidFill>
            <a:schemeClr val="tx2"/>
          </a:solidFill>
          <a:latin typeface="Tahoma" pitchFamily="34" charset="0"/>
        </a:defRPr>
      </a:lvl7pPr>
      <a:lvl8pPr marL="1371600" algn="ctr" rtl="0" fontAlgn="base">
        <a:spcBef>
          <a:spcPct val="0"/>
        </a:spcBef>
        <a:spcAft>
          <a:spcPct val="0"/>
        </a:spcAft>
        <a:defRPr sz="4400">
          <a:solidFill>
            <a:schemeClr val="tx2"/>
          </a:solidFill>
          <a:latin typeface="Tahoma" pitchFamily="34" charset="0"/>
        </a:defRPr>
      </a:lvl8pPr>
      <a:lvl9pPr marL="1828800" algn="ctr"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oftball.org/umpires/index.as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20.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wmf"/><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6.png"/><Relationship Id="rId7" Type="http://schemas.openxmlformats.org/officeDocument/2006/relationships/image" Target="../media/image30.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6.png"/><Relationship Id="rId7"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hyperlink" Target="http://www.softball.org/umpires/index.asp"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descr="ASA_Umpire_Primary_Logo">
            <a:hlinkClick r:id="rId3"/>
          </p:cNvPr>
          <p:cNvPicPr>
            <a:picLocks noChangeAspect="1" noChangeArrowheads="1"/>
          </p:cNvPicPr>
          <p:nvPr/>
        </p:nvPicPr>
        <p:blipFill>
          <a:blip r:embed="rId4" cstate="print"/>
          <a:srcRect/>
          <a:stretch>
            <a:fillRect/>
          </a:stretch>
        </p:blipFill>
        <p:spPr bwMode="auto">
          <a:xfrm>
            <a:off x="2362200" y="3252788"/>
            <a:ext cx="4495800" cy="2919412"/>
          </a:xfrm>
          <a:prstGeom prst="rect">
            <a:avLst/>
          </a:prstGeom>
          <a:noFill/>
          <a:ln w="9525">
            <a:noFill/>
            <a:miter lim="800000"/>
            <a:headEnd/>
            <a:tailEnd/>
          </a:ln>
        </p:spPr>
      </p:pic>
      <p:sp>
        <p:nvSpPr>
          <p:cNvPr id="2051" name="Rectangle 4"/>
          <p:cNvSpPr>
            <a:spLocks noGrp="1" noChangeArrowheads="1"/>
          </p:cNvSpPr>
          <p:nvPr>
            <p:ph type="ctrTitle"/>
          </p:nvPr>
        </p:nvSpPr>
        <p:spPr>
          <a:xfrm>
            <a:off x="685800" y="1143000"/>
            <a:ext cx="7772400" cy="1470025"/>
          </a:xfrm>
        </p:spPr>
        <p:txBody>
          <a:bodyPr/>
          <a:lstStyle/>
          <a:p>
            <a:r>
              <a:rPr lang="en-US" sz="6000" smtClean="0"/>
              <a:t>Angles</a:t>
            </a:r>
            <a:br>
              <a:rPr lang="en-US" sz="6000" smtClean="0"/>
            </a:br>
            <a:r>
              <a:rPr lang="en-US" sz="6000" smtClean="0"/>
              <a:t>And </a:t>
            </a:r>
            <a:br>
              <a:rPr lang="en-US" sz="6000" smtClean="0"/>
            </a:br>
            <a:r>
              <a:rPr lang="en-US" sz="6000" smtClean="0"/>
              <a:t>Distance</a:t>
            </a:r>
            <a:endParaRPr lang="en-US" sz="6000" smtClean="0">
              <a:solidFill>
                <a:srgbClr val="FFFFFF"/>
              </a:solidFill>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6’ 2” Player-10’ 1” Reach</a:t>
            </a:r>
          </a:p>
        </p:txBody>
      </p:sp>
      <p:sp>
        <p:nvSpPr>
          <p:cNvPr id="20483" name="TextBox 10"/>
          <p:cNvSpPr txBox="1">
            <a:spLocks noChangeArrowheads="1"/>
          </p:cNvSpPr>
          <p:nvPr/>
        </p:nvSpPr>
        <p:spPr bwMode="auto">
          <a:xfrm>
            <a:off x="1752600" y="2209800"/>
            <a:ext cx="2392363" cy="461963"/>
          </a:xfrm>
          <a:prstGeom prst="rect">
            <a:avLst/>
          </a:prstGeom>
          <a:noFill/>
          <a:ln w="9525">
            <a:noFill/>
            <a:miter lim="800000"/>
            <a:headEnd/>
            <a:tailEnd/>
          </a:ln>
        </p:spPr>
        <p:txBody>
          <a:bodyPr wrap="none">
            <a:spAutoFit/>
          </a:bodyPr>
          <a:lstStyle/>
          <a:p>
            <a:r>
              <a:rPr lang="en-US"/>
              <a:t>18’ From the Play</a:t>
            </a:r>
          </a:p>
        </p:txBody>
      </p:sp>
      <p:pic>
        <p:nvPicPr>
          <p:cNvPr id="20484" name="Picture 1"/>
          <p:cNvPicPr>
            <a:picLocks noChangeAspect="1"/>
          </p:cNvPicPr>
          <p:nvPr/>
        </p:nvPicPr>
        <p:blipFill>
          <a:blip r:embed="rId3" cstate="print"/>
          <a:srcRect l="22697" t="27737" r="21005" b="15594"/>
          <a:stretch>
            <a:fillRect/>
          </a:stretch>
        </p:blipFill>
        <p:spPr bwMode="auto">
          <a:xfrm>
            <a:off x="5211763" y="1219200"/>
            <a:ext cx="2836862" cy="3810000"/>
          </a:xfrm>
          <a:prstGeom prst="rect">
            <a:avLst/>
          </a:prstGeom>
          <a:noFill/>
          <a:ln w="9525">
            <a:noFill/>
            <a:miter lim="800000"/>
            <a:headEnd/>
            <a:tailEnd/>
          </a:ln>
        </p:spPr>
      </p:pic>
      <p:sp>
        <p:nvSpPr>
          <p:cNvPr id="20485" name="Freeform 6"/>
          <p:cNvSpPr>
            <a:spLocks/>
          </p:cNvSpPr>
          <p:nvPr/>
        </p:nvSpPr>
        <p:spPr bwMode="auto">
          <a:xfrm>
            <a:off x="5119688" y="1000125"/>
            <a:ext cx="3011487" cy="1217613"/>
          </a:xfrm>
          <a:custGeom>
            <a:avLst/>
            <a:gdLst>
              <a:gd name="T0" fmla="*/ 40383 w 3012405"/>
              <a:gd name="T1" fmla="*/ 1208920 h 1218132"/>
              <a:gd name="T2" fmla="*/ 85404 w 3012405"/>
              <a:gd name="T3" fmla="*/ 1180540 h 1218132"/>
              <a:gd name="T4" fmla="*/ 467425 w 3012405"/>
              <a:gd name="T5" fmla="*/ 946728 h 1218132"/>
              <a:gd name="T6" fmla="*/ 848201 w 3012405"/>
              <a:gd name="T7" fmla="*/ 800112 h 1218132"/>
              <a:gd name="T8" fmla="*/ 1170468 w 3012405"/>
              <a:gd name="T9" fmla="*/ 727882 h 1218132"/>
              <a:gd name="T10" fmla="*/ 1534578 w 3012405"/>
              <a:gd name="T11" fmla="*/ 697499 h 1218132"/>
              <a:gd name="T12" fmla="*/ 1823737 w 3012405"/>
              <a:gd name="T13" fmla="*/ 718783 h 1218132"/>
              <a:gd name="T14" fmla="*/ 2260500 w 3012405"/>
              <a:gd name="T15" fmla="*/ 807206 h 1218132"/>
              <a:gd name="T16" fmla="*/ 2482272 w 3012405"/>
              <a:gd name="T17" fmla="*/ 890419 h 1218132"/>
              <a:gd name="T18" fmla="*/ 2678023 w 3012405"/>
              <a:gd name="T19" fmla="*/ 991187 h 1218132"/>
              <a:gd name="T20" fmla="*/ 2919669 w 3012405"/>
              <a:gd name="T21" fmla="*/ 1144162 h 1218132"/>
              <a:gd name="T22" fmla="*/ 2992695 w 3012405"/>
              <a:gd name="T23" fmla="*/ 1191683 h 1218132"/>
              <a:gd name="T24" fmla="*/ 2997753 w 3012405"/>
              <a:gd name="T25" fmla="*/ 37676 h 1218132"/>
              <a:gd name="T26" fmla="*/ 0 w 3012405"/>
              <a:gd name="T27" fmla="*/ 0 h 1218132"/>
              <a:gd name="T28" fmla="*/ 40383 w 3012405"/>
              <a:gd name="T29" fmla="*/ 1208920 h 12181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12405"/>
              <a:gd name="T46" fmla="*/ 0 h 1218132"/>
              <a:gd name="T47" fmla="*/ 3012405 w 3012405"/>
              <a:gd name="T48" fmla="*/ 1218132 h 12181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12405" h="1218132">
                <a:moveTo>
                  <a:pt x="40575" y="1217191"/>
                </a:moveTo>
                <a:cubicBezTo>
                  <a:pt x="54069" y="1213222"/>
                  <a:pt x="14297" y="1232613"/>
                  <a:pt x="85820" y="1188616"/>
                </a:cubicBezTo>
                <a:cubicBezTo>
                  <a:pt x="157343" y="1144619"/>
                  <a:pt x="313966" y="1021359"/>
                  <a:pt x="469712" y="953207"/>
                </a:cubicBezTo>
                <a:cubicBezTo>
                  <a:pt x="652027" y="864313"/>
                  <a:pt x="684321" y="868287"/>
                  <a:pt x="852348" y="805586"/>
                </a:cubicBezTo>
                <a:cubicBezTo>
                  <a:pt x="972199" y="767851"/>
                  <a:pt x="1058713" y="756309"/>
                  <a:pt x="1176183" y="732862"/>
                </a:cubicBezTo>
                <a:cubicBezTo>
                  <a:pt x="1293520" y="713262"/>
                  <a:pt x="1469662" y="712044"/>
                  <a:pt x="1542078" y="702271"/>
                </a:cubicBezTo>
                <a:lnTo>
                  <a:pt x="1832648" y="723701"/>
                </a:lnTo>
                <a:cubicBezTo>
                  <a:pt x="1986091" y="741471"/>
                  <a:pt x="2118101" y="773529"/>
                  <a:pt x="2271544" y="812729"/>
                </a:cubicBezTo>
                <a:cubicBezTo>
                  <a:pt x="2365673" y="847800"/>
                  <a:pt x="2409797" y="847153"/>
                  <a:pt x="2494402" y="896512"/>
                </a:cubicBezTo>
                <a:cubicBezTo>
                  <a:pt x="2565917" y="923417"/>
                  <a:pt x="2605552" y="958962"/>
                  <a:pt x="2691111" y="997970"/>
                </a:cubicBezTo>
                <a:cubicBezTo>
                  <a:pt x="2830791" y="1090585"/>
                  <a:pt x="2801404" y="1056994"/>
                  <a:pt x="2933940" y="1151991"/>
                </a:cubicBezTo>
                <a:lnTo>
                  <a:pt x="3007320" y="1199836"/>
                </a:lnTo>
                <a:cubicBezTo>
                  <a:pt x="3009809" y="783960"/>
                  <a:pt x="3009916" y="453808"/>
                  <a:pt x="3012405" y="37932"/>
                </a:cubicBezTo>
                <a:lnTo>
                  <a:pt x="0" y="0"/>
                </a:lnTo>
                <a:lnTo>
                  <a:pt x="40575" y="1217191"/>
                </a:lnTo>
                <a:close/>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pic>
        <p:nvPicPr>
          <p:cNvPr id="20486" name="Picture 6"/>
          <p:cNvPicPr>
            <a:picLocks noChangeAspect="1" noChangeArrowheads="1"/>
          </p:cNvPicPr>
          <p:nvPr/>
        </p:nvPicPr>
        <p:blipFill>
          <a:blip r:embed="rId4" cstate="print"/>
          <a:srcRect/>
          <a:stretch>
            <a:fillRect/>
          </a:stretch>
        </p:blipFill>
        <p:spPr bwMode="auto">
          <a:xfrm rot="-811780">
            <a:off x="1906588" y="1998663"/>
            <a:ext cx="7172325" cy="4772025"/>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p:txBody>
          <a:bodyPr/>
          <a:lstStyle/>
          <a:p>
            <a:r>
              <a:rPr lang="en-US" smtClean="0"/>
              <a:t>Helpful Hints for Proper Angle at 1B</a:t>
            </a:r>
          </a:p>
        </p:txBody>
      </p:sp>
      <p:sp>
        <p:nvSpPr>
          <p:cNvPr id="5" name="Content Placeholder 4"/>
          <p:cNvSpPr>
            <a:spLocks noGrp="1"/>
          </p:cNvSpPr>
          <p:nvPr>
            <p:ph idx="1"/>
          </p:nvPr>
        </p:nvSpPr>
        <p:spPr>
          <a:xfrm>
            <a:off x="304800" y="2286000"/>
            <a:ext cx="8458200" cy="3429000"/>
          </a:xfrm>
        </p:spPr>
        <p:txBody>
          <a:bodyPr/>
          <a:lstStyle/>
          <a:p>
            <a:r>
              <a:rPr lang="en-US" sz="3600" smtClean="0"/>
              <a:t>Obtaining the proper angle at 1B</a:t>
            </a:r>
          </a:p>
          <a:p>
            <a:pPr lvl="1"/>
            <a:r>
              <a:rPr lang="en-US" smtClean="0"/>
              <a:t>As F3 sets up for a throw </a:t>
            </a:r>
          </a:p>
          <a:p>
            <a:pPr lvl="1"/>
            <a:r>
              <a:rPr lang="en-US" smtClean="0"/>
              <a:t>Their shoulders will be 90 degrees to the throw</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p:cNvPicPr>
          <p:nvPr/>
        </p:nvPicPr>
        <p:blipFill>
          <a:blip r:embed="rId3" cstate="print"/>
          <a:srcRect/>
          <a:stretch>
            <a:fillRect/>
          </a:stretch>
        </p:blipFill>
        <p:spPr bwMode="auto">
          <a:xfrm>
            <a:off x="1233488" y="790575"/>
            <a:ext cx="6767512" cy="6037263"/>
          </a:xfrm>
          <a:prstGeom prst="rect">
            <a:avLst/>
          </a:prstGeom>
          <a:noFill/>
          <a:ln w="9525">
            <a:noFill/>
            <a:miter lim="800000"/>
            <a:headEnd/>
            <a:tailEnd/>
          </a:ln>
        </p:spPr>
      </p:pic>
      <p:sp>
        <p:nvSpPr>
          <p:cNvPr id="23555" name="Title 1"/>
          <p:cNvSpPr>
            <a:spLocks noGrp="1"/>
          </p:cNvSpPr>
          <p:nvPr>
            <p:ph type="title"/>
          </p:nvPr>
        </p:nvSpPr>
        <p:spPr>
          <a:xfrm>
            <a:off x="838200" y="-76200"/>
            <a:ext cx="7467600" cy="1143000"/>
          </a:xfrm>
        </p:spPr>
        <p:txBody>
          <a:bodyPr/>
          <a:lstStyle/>
          <a:p>
            <a:r>
              <a:rPr lang="en-US" sz="2800" smtClean="0"/>
              <a:t>Visual to help Line up 90 degrees to the throw</a:t>
            </a:r>
          </a:p>
        </p:txBody>
      </p:sp>
      <p:pic>
        <p:nvPicPr>
          <p:cNvPr id="46083" name="Picture 3"/>
          <p:cNvPicPr>
            <a:picLocks noChangeAspect="1" noChangeArrowheads="1"/>
          </p:cNvPicPr>
          <p:nvPr/>
        </p:nvPicPr>
        <p:blipFill>
          <a:blip r:embed="rId4" cstate="print"/>
          <a:srcRect/>
          <a:stretch>
            <a:fillRect/>
          </a:stretch>
        </p:blipFill>
        <p:spPr bwMode="auto">
          <a:xfrm>
            <a:off x="6553200" y="5410200"/>
            <a:ext cx="157163" cy="225425"/>
          </a:xfrm>
          <a:prstGeom prst="rect">
            <a:avLst/>
          </a:prstGeom>
          <a:noFill/>
          <a:ln w="9525">
            <a:noFill/>
            <a:miter lim="800000"/>
            <a:headEnd/>
            <a:tailEnd/>
          </a:ln>
        </p:spPr>
      </p:pic>
      <p:pic>
        <p:nvPicPr>
          <p:cNvPr id="46085" name="Picture 5"/>
          <p:cNvPicPr>
            <a:picLocks noChangeAspect="1" noChangeArrowheads="1"/>
          </p:cNvPicPr>
          <p:nvPr/>
        </p:nvPicPr>
        <p:blipFill>
          <a:blip r:embed="rId5" cstate="print"/>
          <a:srcRect/>
          <a:stretch>
            <a:fillRect/>
          </a:stretch>
        </p:blipFill>
        <p:spPr bwMode="auto">
          <a:xfrm>
            <a:off x="3886200" y="4167188"/>
            <a:ext cx="65088" cy="65087"/>
          </a:xfrm>
          <a:prstGeom prst="rect">
            <a:avLst/>
          </a:prstGeom>
          <a:noFill/>
          <a:ln w="9525">
            <a:noFill/>
            <a:miter lim="800000"/>
            <a:headEnd/>
            <a:tailEnd/>
          </a:ln>
        </p:spPr>
      </p:pic>
      <p:pic>
        <p:nvPicPr>
          <p:cNvPr id="23558" name="Picture 3"/>
          <p:cNvPicPr>
            <a:picLocks noChangeAspect="1" noChangeArrowheads="1"/>
          </p:cNvPicPr>
          <p:nvPr/>
        </p:nvPicPr>
        <p:blipFill>
          <a:blip r:embed="rId4" cstate="print"/>
          <a:srcRect/>
          <a:stretch>
            <a:fillRect/>
          </a:stretch>
        </p:blipFill>
        <p:spPr bwMode="auto">
          <a:xfrm rot="-2843635">
            <a:off x="4266407" y="1316831"/>
            <a:ext cx="157162" cy="225425"/>
          </a:xfrm>
          <a:prstGeom prst="rect">
            <a:avLst/>
          </a:prstGeom>
          <a:noFill/>
          <a:ln w="9525">
            <a:noFill/>
            <a:miter lim="800000"/>
            <a:headEnd/>
            <a:tailEnd/>
          </a:ln>
        </p:spPr>
      </p:pic>
      <p:sp>
        <p:nvSpPr>
          <p:cNvPr id="11" name="L-Shape 10"/>
          <p:cNvSpPr/>
          <p:nvPr/>
        </p:nvSpPr>
        <p:spPr bwMode="auto">
          <a:xfrm rot="20511238">
            <a:off x="5062538" y="1203325"/>
            <a:ext cx="1152525" cy="4805363"/>
          </a:xfrm>
          <a:prstGeom prst="corner">
            <a:avLst>
              <a:gd name="adj1" fmla="val 2098"/>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pic>
        <p:nvPicPr>
          <p:cNvPr id="8" name="Picture 8"/>
          <p:cNvPicPr>
            <a:picLocks noChangeAspect="1" noChangeArrowheads="1"/>
          </p:cNvPicPr>
          <p:nvPr/>
        </p:nvPicPr>
        <p:blipFill>
          <a:blip r:embed="rId6" cstate="print"/>
          <a:srcRect/>
          <a:stretch>
            <a:fillRect/>
          </a:stretch>
        </p:blipFill>
        <p:spPr bwMode="auto">
          <a:xfrm>
            <a:off x="7026275" y="6153150"/>
            <a:ext cx="119063" cy="198438"/>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22222E-6 1.48148E-6 L -0.20416 0.27129 L 0.04028 -0.3882 " pathEditMode="relative" rAng="0" ptsTypes="AAA">
                                      <p:cBhvr>
                                        <p:cTn id="6" dur="4300" fill="hold"/>
                                        <p:tgtEl>
                                          <p:spTgt spid="46085"/>
                                        </p:tgtEl>
                                        <p:attrNameLst>
                                          <p:attrName>ppt_x</p:attrName>
                                          <p:attrName>ppt_y</p:attrName>
                                        </p:attrNameLst>
                                      </p:cBhvr>
                                      <p:rCtr x="-8200" y="-5900"/>
                                    </p:animMotion>
                                  </p:childTnLst>
                                </p:cTn>
                              </p:par>
                              <p:par>
                                <p:cTn id="7" presetID="0" presetClass="path" presetSubtype="0" accel="50000" decel="50000" fill="hold" nodeType="withEffect">
                                  <p:stCondLst>
                                    <p:cond delay="1700"/>
                                  </p:stCondLst>
                                  <p:childTnLst>
                                    <p:animMotion origin="layout" path="M 8.05556E-6 6.66667E-6 L -0.08124 0.06667 " pathEditMode="relative" ptsTypes="AA">
                                      <p:cBhvr>
                                        <p:cTn id="8" dur="2700" fill="hold"/>
                                        <p:tgtEl>
                                          <p:spTgt spid="46083"/>
                                        </p:tgtEl>
                                        <p:attrNameLst>
                                          <p:attrName>ppt_x</p:attrName>
                                          <p:attrName>ppt_y</p:attrName>
                                        </p:attrNameLst>
                                      </p:cBhvr>
                                    </p:animMotion>
                                  </p:childTnLst>
                                </p:cTn>
                              </p:par>
                              <p:par>
                                <p:cTn id="9" presetID="8" presetClass="emph" presetSubtype="0" fill="hold" nodeType="withEffect">
                                  <p:stCondLst>
                                    <p:cond delay="2100"/>
                                  </p:stCondLst>
                                  <p:childTnLst>
                                    <p:animRot by="5400000">
                                      <p:cBhvr>
                                        <p:cTn id="10" dur="2200" fill="hold"/>
                                        <p:tgtEl>
                                          <p:spTgt spid="46083"/>
                                        </p:tgtEl>
                                        <p:attrNameLst>
                                          <p:attrName>r</p:attrName>
                                        </p:attrNameLst>
                                      </p:cBhvr>
                                    </p:animRot>
                                  </p:childTnLst>
                                </p:cTn>
                              </p:par>
                              <p:par>
                                <p:cTn id="11" presetID="1" presetClass="exit" presetSubtype="0" fill="hold" nodeType="withEffect">
                                  <p:stCondLst>
                                    <p:cond delay="4200"/>
                                  </p:stCondLst>
                                  <p:childTnLst>
                                    <p:set>
                                      <p:cBhvr>
                                        <p:cTn id="12" dur="1" fill="hold">
                                          <p:stCondLst>
                                            <p:cond delay="0"/>
                                          </p:stCondLst>
                                        </p:cTn>
                                        <p:tgtEl>
                                          <p:spTgt spid="46085"/>
                                        </p:tgtEl>
                                        <p:attrNameLst>
                                          <p:attrName>style.visibility</p:attrName>
                                        </p:attrNameLst>
                                      </p:cBhvr>
                                      <p:to>
                                        <p:strVal val="hidden"/>
                                      </p:to>
                                    </p:set>
                                  </p:childTnLst>
                                </p:cTn>
                              </p:par>
                              <p:par>
                                <p:cTn id="13" presetID="22" presetClass="entr" presetSubtype="1" fill="hold" nodeType="withEffect">
                                  <p:stCondLst>
                                    <p:cond delay="420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900"/>
                                        <p:tgtEl>
                                          <p:spTgt spid="11"/>
                                        </p:tgtEl>
                                      </p:cBhvr>
                                    </p:animEffect>
                                  </p:childTnLst>
                                </p:cTn>
                              </p:par>
                              <p:par>
                                <p:cTn id="16" presetID="0" presetClass="path" presetSubtype="0" accel="50000" decel="50000" fill="hold" nodeType="withEffect">
                                  <p:stCondLst>
                                    <p:cond delay="2000"/>
                                  </p:stCondLst>
                                  <p:childTnLst>
                                    <p:animMotion origin="layout" path="M 3.61111E-6 -2.24433E-6 C 0.00034 -0.00555 -0.01268 -0.07658 -0.01233 -0.08214 " pathEditMode="relative" rAng="0" ptsTypes="ff">
                                      <p:cBhvr>
                                        <p:cTn id="17" dur="2000" fill="hold"/>
                                        <p:tgtEl>
                                          <p:spTgt spid="8"/>
                                        </p:tgtEl>
                                        <p:attrNameLst>
                                          <p:attrName>ppt_x</p:attrName>
                                          <p:attrName>ppt_y</p:attrName>
                                        </p:attrNameLst>
                                      </p:cBhvr>
                                      <p:rCtr x="-600" y="-4100"/>
                                    </p:animMotion>
                                  </p:childTnLst>
                                </p:cTn>
                              </p:par>
                              <p:par>
                                <p:cTn id="18" presetID="8" presetClass="emph" presetSubtype="0" fill="hold" nodeType="withEffect">
                                  <p:stCondLst>
                                    <p:cond delay="2000"/>
                                  </p:stCondLst>
                                  <p:childTnLst>
                                    <p:animRot by="1500000">
                                      <p:cBhvr>
                                        <p:cTn id="19" dur="800" fill="hold"/>
                                        <p:tgtEl>
                                          <p:spTgt spid="8"/>
                                        </p:tgtEl>
                                        <p:attrNameLst>
                                          <p:attrName>r</p:attrName>
                                        </p:attrNameLst>
                                      </p:cBhvr>
                                    </p:animRot>
                                  </p:childTnLst>
                                </p:cTn>
                              </p:par>
                              <p:par>
                                <p:cTn id="20" presetID="8" presetClass="emph" presetSubtype="0" fill="hold" nodeType="withEffect">
                                  <p:stCondLst>
                                    <p:cond delay="4200"/>
                                  </p:stCondLst>
                                  <p:childTnLst>
                                    <p:animRot by="-2850000">
                                      <p:cBhvr>
                                        <p:cTn id="21" dur="8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a:spLocks noGrp="1"/>
          </p:cNvSpPr>
          <p:nvPr>
            <p:ph type="title"/>
          </p:nvPr>
        </p:nvSpPr>
        <p:spPr/>
        <p:txBody>
          <a:bodyPr/>
          <a:lstStyle/>
          <a:p>
            <a:r>
              <a:rPr lang="en-US" smtClean="0"/>
              <a:t>Helpful Hints for Proper Angle at 1B</a:t>
            </a:r>
          </a:p>
        </p:txBody>
      </p:sp>
      <p:sp>
        <p:nvSpPr>
          <p:cNvPr id="5" name="Content Placeholder 4"/>
          <p:cNvSpPr>
            <a:spLocks noGrp="1"/>
          </p:cNvSpPr>
          <p:nvPr>
            <p:ph idx="1"/>
          </p:nvPr>
        </p:nvSpPr>
        <p:spPr>
          <a:xfrm>
            <a:off x="381000" y="2286000"/>
            <a:ext cx="8610600" cy="3429000"/>
          </a:xfrm>
        </p:spPr>
        <p:txBody>
          <a:bodyPr/>
          <a:lstStyle/>
          <a:p>
            <a:r>
              <a:rPr lang="en-US" sz="3100" smtClean="0"/>
              <a:t>What is a 45 degree angle from 1B line?</a:t>
            </a:r>
          </a:p>
          <a:p>
            <a:pPr lvl="1"/>
            <a:r>
              <a:rPr lang="en-US" sz="3100" smtClean="0"/>
              <a:t>The front outside corner to the back inside corner of the white portion of 1B makes a 45 degree angle.</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838200" y="-76200"/>
            <a:ext cx="7467600" cy="1143000"/>
          </a:xfrm>
        </p:spPr>
        <p:txBody>
          <a:bodyPr/>
          <a:lstStyle/>
          <a:p>
            <a:r>
              <a:rPr lang="en-US" sz="2800" smtClean="0"/>
              <a:t>Visual of 45 degree angle at 1B</a:t>
            </a:r>
          </a:p>
        </p:txBody>
      </p:sp>
      <p:pic>
        <p:nvPicPr>
          <p:cNvPr id="25603" name="Picture 3"/>
          <p:cNvPicPr>
            <a:picLocks noChangeAspect="1" noChangeArrowheads="1"/>
          </p:cNvPicPr>
          <p:nvPr/>
        </p:nvPicPr>
        <p:blipFill>
          <a:blip r:embed="rId2" cstate="print"/>
          <a:srcRect/>
          <a:stretch>
            <a:fillRect/>
          </a:stretch>
        </p:blipFill>
        <p:spPr bwMode="auto">
          <a:xfrm>
            <a:off x="557213" y="990600"/>
            <a:ext cx="8129587" cy="5738813"/>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title"/>
          </p:nvPr>
        </p:nvSpPr>
        <p:spPr/>
        <p:txBody>
          <a:bodyPr/>
          <a:lstStyle/>
          <a:p>
            <a:r>
              <a:rPr lang="en-US" smtClean="0"/>
              <a:t>FAQ From Umpires </a:t>
            </a:r>
          </a:p>
        </p:txBody>
      </p:sp>
      <p:sp>
        <p:nvSpPr>
          <p:cNvPr id="5" name="Content Placeholder 4"/>
          <p:cNvSpPr>
            <a:spLocks noGrp="1"/>
          </p:cNvSpPr>
          <p:nvPr>
            <p:ph idx="1"/>
          </p:nvPr>
        </p:nvSpPr>
        <p:spPr/>
        <p:txBody>
          <a:bodyPr/>
          <a:lstStyle/>
          <a:p>
            <a:r>
              <a:rPr lang="en-US" smtClean="0"/>
              <a:t>How do I maintain proper distance on a play at 1B?</a:t>
            </a:r>
          </a:p>
          <a:p>
            <a:pPr lvl="1"/>
            <a:r>
              <a:rPr lang="en-US" smtClean="0"/>
              <a:t>In 2 umpire Fast Pitch and 3 Umpire Systems </a:t>
            </a:r>
          </a:p>
          <a:p>
            <a:pPr lvl="1"/>
            <a:r>
              <a:rPr lang="en-US" smtClean="0"/>
              <a:t>Starting at 18’ from the base move in a line toward the back corner of 2B</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295400" y="0"/>
            <a:ext cx="6705600" cy="1143000"/>
          </a:xfrm>
        </p:spPr>
        <p:txBody>
          <a:bodyPr/>
          <a:lstStyle/>
          <a:p>
            <a:r>
              <a:rPr lang="en-US" sz="3600" smtClean="0"/>
              <a:t>Guideline to keep proper depth</a:t>
            </a:r>
          </a:p>
        </p:txBody>
      </p:sp>
      <p:pic>
        <p:nvPicPr>
          <p:cNvPr id="27651" name="Picture 7"/>
          <p:cNvPicPr>
            <a:picLocks noChangeAspect="1" noChangeArrowheads="1"/>
          </p:cNvPicPr>
          <p:nvPr/>
        </p:nvPicPr>
        <p:blipFill>
          <a:blip r:embed="rId3" cstate="print"/>
          <a:srcRect/>
          <a:stretch>
            <a:fillRect/>
          </a:stretch>
        </p:blipFill>
        <p:spPr bwMode="auto">
          <a:xfrm>
            <a:off x="838200" y="958850"/>
            <a:ext cx="7467600" cy="5903913"/>
          </a:xfrm>
          <a:prstGeom prst="rect">
            <a:avLst/>
          </a:prstGeom>
          <a:noFill/>
          <a:ln w="9525">
            <a:noFill/>
            <a:miter lim="800000"/>
            <a:headEnd/>
            <a:tailEnd/>
          </a:ln>
        </p:spPr>
      </p:pic>
      <p:cxnSp>
        <p:nvCxnSpPr>
          <p:cNvPr id="5" name="Straight Connector 4"/>
          <p:cNvCxnSpPr>
            <a:cxnSpLocks noChangeShapeType="1"/>
          </p:cNvCxnSpPr>
          <p:nvPr/>
        </p:nvCxnSpPr>
        <p:spPr bwMode="auto">
          <a:xfrm flipH="1" flipV="1">
            <a:off x="6037263" y="1701800"/>
            <a:ext cx="1219200" cy="4419600"/>
          </a:xfrm>
          <a:prstGeom prst="line">
            <a:avLst/>
          </a:prstGeom>
          <a:noFill/>
          <a:ln w="38100" algn="ctr">
            <a:solidFill>
              <a:srgbClr val="000000"/>
            </a:solidFill>
            <a:prstDash val="sysDash"/>
            <a:round/>
            <a:headEnd/>
            <a:tailEnd/>
          </a:ln>
        </p:spPr>
      </p:cxnSp>
      <p:pic>
        <p:nvPicPr>
          <p:cNvPr id="70664" name="Picture 8"/>
          <p:cNvPicPr>
            <a:picLocks noChangeAspect="1" noChangeArrowheads="1"/>
          </p:cNvPicPr>
          <p:nvPr/>
        </p:nvPicPr>
        <p:blipFill>
          <a:blip r:embed="rId4" cstate="print"/>
          <a:srcRect/>
          <a:stretch>
            <a:fillRect/>
          </a:stretch>
        </p:blipFill>
        <p:spPr bwMode="auto">
          <a:xfrm>
            <a:off x="7196138" y="6126163"/>
            <a:ext cx="119062" cy="198437"/>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8" presetClass="emph" presetSubtype="0" fill="hold" nodeType="withEffect">
                                  <p:stCondLst>
                                    <p:cond delay="0"/>
                                  </p:stCondLst>
                                  <p:childTnLst>
                                    <p:animRot by="4500000">
                                      <p:cBhvr>
                                        <p:cTn id="8" dur="700" fill="hold"/>
                                        <p:tgtEl>
                                          <p:spTgt spid="70664"/>
                                        </p:tgtEl>
                                        <p:attrNameLst>
                                          <p:attrName>r</p:attrName>
                                        </p:attrNameLst>
                                      </p:cBhvr>
                                    </p:animRot>
                                  </p:childTnLst>
                                </p:cTn>
                              </p:par>
                              <p:par>
                                <p:cTn id="9" presetID="0" presetClass="path" presetSubtype="0" accel="50000" decel="50000" fill="hold" nodeType="withEffect">
                                  <p:stCondLst>
                                    <p:cond delay="0"/>
                                  </p:stCondLst>
                                  <p:childTnLst>
                                    <p:animMotion origin="layout" path="M -0.00087 -0.00093 C -0.00538 -0.03658 -0.01597 -0.11088 -0.02048 -0.14653 " pathEditMode="relative" rAng="0" ptsTypes="ff">
                                      <p:cBhvr>
                                        <p:cTn id="10" dur="2000" fill="hold"/>
                                        <p:tgtEl>
                                          <p:spTgt spid="70664"/>
                                        </p:tgtEl>
                                        <p:attrNameLst>
                                          <p:attrName>ppt_x</p:attrName>
                                          <p:attrName>ppt_y</p:attrName>
                                        </p:attrNameLst>
                                      </p:cBhvr>
                                      <p:rCtr x="-1000" y="-7300"/>
                                    </p:animMotion>
                                  </p:childTnLst>
                                </p:cTn>
                              </p:par>
                              <p:par>
                                <p:cTn id="11" presetID="8" presetClass="emph" presetSubtype="0" fill="hold" nodeType="withEffect">
                                  <p:stCondLst>
                                    <p:cond delay="1800"/>
                                  </p:stCondLst>
                                  <p:childTnLst>
                                    <p:animRot by="-6840000">
                                      <p:cBhvr>
                                        <p:cTn id="12" dur="1300" fill="hold"/>
                                        <p:tgtEl>
                                          <p:spTgt spid="7066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819400"/>
            <a:ext cx="7772400" cy="1362075"/>
          </a:xfrm>
        </p:spPr>
        <p:txBody>
          <a:bodyPr/>
          <a:lstStyle/>
          <a:p>
            <a:pPr algn="ctr">
              <a:defRPr/>
            </a:pPr>
            <a:r>
              <a:rPr lang="en-US" sz="4800" dirty="0" smtClean="0"/>
              <a:t>Plays at 1B</a:t>
            </a:r>
            <a:endParaRPr lang="en-US" sz="4800" dirty="0"/>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295400" y="0"/>
            <a:ext cx="6705600" cy="1143000"/>
          </a:xfrm>
        </p:spPr>
        <p:txBody>
          <a:bodyPr/>
          <a:lstStyle/>
          <a:p>
            <a:r>
              <a:rPr lang="en-US" smtClean="0"/>
              <a:t>Throw from 2B</a:t>
            </a:r>
          </a:p>
        </p:txBody>
      </p:sp>
      <p:pic>
        <p:nvPicPr>
          <p:cNvPr id="29699" name="Picture 7"/>
          <p:cNvPicPr>
            <a:picLocks noChangeAspect="1" noChangeArrowheads="1"/>
          </p:cNvPicPr>
          <p:nvPr/>
        </p:nvPicPr>
        <p:blipFill>
          <a:blip r:embed="rId3" cstate="print"/>
          <a:srcRect/>
          <a:stretch>
            <a:fillRect/>
          </a:stretch>
        </p:blipFill>
        <p:spPr bwMode="auto">
          <a:xfrm>
            <a:off x="838200" y="958850"/>
            <a:ext cx="7467600" cy="5903913"/>
          </a:xfrm>
          <a:prstGeom prst="rect">
            <a:avLst/>
          </a:prstGeom>
          <a:noFill/>
          <a:ln w="9525">
            <a:noFill/>
            <a:miter lim="800000"/>
            <a:headEnd/>
            <a:tailEnd/>
          </a:ln>
        </p:spPr>
      </p:pic>
      <p:cxnSp>
        <p:nvCxnSpPr>
          <p:cNvPr id="5" name="Straight Connector 4"/>
          <p:cNvCxnSpPr>
            <a:cxnSpLocks noChangeShapeType="1"/>
          </p:cNvCxnSpPr>
          <p:nvPr/>
        </p:nvCxnSpPr>
        <p:spPr bwMode="auto">
          <a:xfrm flipH="1" flipV="1">
            <a:off x="6037263" y="1701800"/>
            <a:ext cx="1219200" cy="4419600"/>
          </a:xfrm>
          <a:prstGeom prst="line">
            <a:avLst/>
          </a:prstGeom>
          <a:noFill/>
          <a:ln w="38100" algn="ctr">
            <a:solidFill>
              <a:srgbClr val="000000"/>
            </a:solidFill>
            <a:prstDash val="sysDash"/>
            <a:round/>
            <a:headEnd/>
            <a:tailEnd/>
          </a:ln>
        </p:spPr>
      </p:cxnSp>
      <p:sp>
        <p:nvSpPr>
          <p:cNvPr id="11" name="L-Shape 10"/>
          <p:cNvSpPr/>
          <p:nvPr/>
        </p:nvSpPr>
        <p:spPr bwMode="auto">
          <a:xfrm>
            <a:off x="5922963" y="2209800"/>
            <a:ext cx="1273175" cy="3810000"/>
          </a:xfrm>
          <a:prstGeom prst="corner">
            <a:avLst>
              <a:gd name="adj1" fmla="val 2559"/>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graphicFrame>
        <p:nvGraphicFramePr>
          <p:cNvPr id="12" name="Content Placeholder 11"/>
          <p:cNvGraphicFramePr>
            <a:graphicFrameLocks noGrp="1"/>
          </p:cNvGraphicFramePr>
          <p:nvPr>
            <p:ph idx="1"/>
          </p:nvPr>
        </p:nvGraphicFramePr>
        <p:xfrm>
          <a:off x="228600" y="1219200"/>
          <a:ext cx="5257800" cy="1285917"/>
        </p:xfrm>
        <a:graphic>
          <a:graphicData uri="http://schemas.openxmlformats.org/drawingml/2006/table">
            <a:tbl>
              <a:tblPr/>
              <a:tblGrid>
                <a:gridCol w="1600200"/>
                <a:gridCol w="1828800"/>
                <a:gridCol w="1828800"/>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Distance from Base</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Distance from starting Position</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Steps into field</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18 Feet</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3’</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1-1.5 Steps</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r>
            </a:tbl>
          </a:graphicData>
        </a:graphic>
      </p:graphicFrame>
      <p:pic>
        <p:nvPicPr>
          <p:cNvPr id="8" name="Picture 2"/>
          <p:cNvPicPr>
            <a:picLocks noChangeAspect="1" noChangeArrowheads="1"/>
          </p:cNvPicPr>
          <p:nvPr/>
        </p:nvPicPr>
        <p:blipFill>
          <a:blip r:embed="rId4" cstate="print"/>
          <a:srcRect/>
          <a:stretch>
            <a:fillRect/>
          </a:stretch>
        </p:blipFill>
        <p:spPr bwMode="auto">
          <a:xfrm>
            <a:off x="5867400" y="2057400"/>
            <a:ext cx="128588" cy="128588"/>
          </a:xfrm>
          <a:prstGeom prst="rect">
            <a:avLst/>
          </a:prstGeom>
          <a:noFill/>
          <a:ln w="9525">
            <a:noFill/>
            <a:miter lim="800000"/>
            <a:headEnd/>
            <a:tailEnd/>
          </a:ln>
        </p:spPr>
      </p:pic>
      <p:sp>
        <p:nvSpPr>
          <p:cNvPr id="29717" name="Rectangle 1"/>
          <p:cNvSpPr>
            <a:spLocks noChangeArrowheads="1"/>
          </p:cNvSpPr>
          <p:nvPr/>
        </p:nvSpPr>
        <p:spPr bwMode="auto">
          <a:xfrm>
            <a:off x="7239000" y="6248400"/>
            <a:ext cx="76200" cy="46038"/>
          </a:xfrm>
          <a:prstGeom prst="rect">
            <a:avLst/>
          </a:prstGeom>
          <a:solidFill>
            <a:srgbClr val="000000"/>
          </a:solidFill>
          <a:ln w="9525" algn="ctr">
            <a:solidFill>
              <a:srgbClr val="000000"/>
            </a:solidFill>
            <a:round/>
            <a:headEnd/>
            <a:tailEnd/>
          </a:ln>
        </p:spPr>
        <p:txBody>
          <a:bodyPr/>
          <a:lstStyle/>
          <a:p>
            <a:pPr eaLnBrk="0" hangingPunct="0"/>
            <a:endParaRPr lang="en-US"/>
          </a:p>
        </p:txBody>
      </p:sp>
      <p:pic>
        <p:nvPicPr>
          <p:cNvPr id="70664" name="Picture 8"/>
          <p:cNvPicPr>
            <a:picLocks noChangeAspect="1" noChangeArrowheads="1"/>
          </p:cNvPicPr>
          <p:nvPr/>
        </p:nvPicPr>
        <p:blipFill>
          <a:blip r:embed="rId5" cstate="print"/>
          <a:srcRect/>
          <a:stretch>
            <a:fillRect/>
          </a:stretch>
        </p:blipFill>
        <p:spPr bwMode="auto">
          <a:xfrm>
            <a:off x="7196138" y="6126163"/>
            <a:ext cx="119062" cy="198437"/>
          </a:xfrm>
          <a:prstGeom prst="rect">
            <a:avLst/>
          </a:prstGeom>
          <a:noFill/>
          <a:ln w="9525">
            <a:noFill/>
            <a:miter lim="800000"/>
            <a:headEnd/>
            <a:tailEnd/>
          </a:ln>
        </p:spPr>
      </p:pic>
      <p:sp>
        <p:nvSpPr>
          <p:cNvPr id="2" name="TextBox 1"/>
          <p:cNvSpPr txBox="1">
            <a:spLocks noChangeArrowheads="1"/>
          </p:cNvSpPr>
          <p:nvPr/>
        </p:nvSpPr>
        <p:spPr bwMode="auto">
          <a:xfrm>
            <a:off x="1676400" y="4419600"/>
            <a:ext cx="7067550" cy="830263"/>
          </a:xfrm>
          <a:prstGeom prst="rect">
            <a:avLst/>
          </a:prstGeom>
          <a:noFill/>
          <a:ln w="9525">
            <a:noFill/>
            <a:miter lim="800000"/>
            <a:headEnd/>
            <a:tailEnd/>
          </a:ln>
        </p:spPr>
        <p:txBody>
          <a:bodyPr wrap="none">
            <a:spAutoFit/>
          </a:bodyPr>
          <a:lstStyle/>
          <a:p>
            <a:r>
              <a:rPr lang="en-US"/>
              <a:t>According to the American College of Sports Medicine </a:t>
            </a:r>
          </a:p>
          <a:p>
            <a:r>
              <a:rPr lang="en-US"/>
              <a:t>average human stride length is 31”</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nodeType="afterGroup">
                            <p:stCondLst>
                              <p:cond delay="0"/>
                            </p:stCondLst>
                            <p:childTnLst>
                              <p:par>
                                <p:cTn id="8" presetID="26" presetClass="emph" presetSubtype="0" repeatCount="2000" fill="hold" nodeType="afterEffect">
                                  <p:stCondLst>
                                    <p:cond delay="0"/>
                                  </p:st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childTnLst>
                          </p:cTn>
                        </p:par>
                        <p:par>
                          <p:cTn id="11" fill="hold" nodeType="afterGroup">
                            <p:stCondLst>
                              <p:cond delay="100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22" presetClass="exit" presetSubtype="4" fill="hold" nodeType="withEffect">
                                  <p:stCondLst>
                                    <p:cond delay="900"/>
                                  </p:stCondLst>
                                  <p:childTnLst>
                                    <p:animEffect transition="out" filter="wipe(down)">
                                      <p:cBhvr>
                                        <p:cTn id="15" dur="1400"/>
                                        <p:tgtEl>
                                          <p:spTgt spid="5"/>
                                        </p:tgtEl>
                                      </p:cBhvr>
                                    </p:animEffect>
                                    <p:set>
                                      <p:cBhvr>
                                        <p:cTn id="16" dur="1" fill="hold">
                                          <p:stCondLst>
                                            <p:cond delay="1399"/>
                                          </p:stCondLst>
                                        </p:cTn>
                                        <p:tgtEl>
                                          <p:spTgt spid="5"/>
                                        </p:tgtEl>
                                        <p:attrNameLst>
                                          <p:attrName>style.visibility</p:attrName>
                                        </p:attrNameLst>
                                      </p:cBhvr>
                                      <p:to>
                                        <p:strVal val="hidden"/>
                                      </p:to>
                                    </p:set>
                                  </p:childTnLst>
                                </p:cTn>
                              </p:par>
                              <p:par>
                                <p:cTn id="17" presetID="1" presetClass="exit" presetSubtype="0" fill="hold" nodeType="withEffect">
                                  <p:stCondLst>
                                    <p:cond delay="2300"/>
                                  </p:stCondLst>
                                  <p:childTnLst>
                                    <p:set>
                                      <p:cBhvr>
                                        <p:cTn id="18" dur="1" fill="hold">
                                          <p:stCondLst>
                                            <p:cond delay="0"/>
                                          </p:stCondLst>
                                        </p:cTn>
                                        <p:tgtEl>
                                          <p:spTgt spid="8"/>
                                        </p:tgtEl>
                                        <p:attrNameLst>
                                          <p:attrName>style.visibility</p:attrName>
                                        </p:attrNameLst>
                                      </p:cBhvr>
                                      <p:to>
                                        <p:strVal val="hidden"/>
                                      </p:to>
                                    </p:set>
                                  </p:childTnLst>
                                </p:cTn>
                              </p:par>
                              <p:par>
                                <p:cTn id="19" presetID="0" presetClass="path" presetSubtype="0" accel="50000" decel="50000" fill="hold" nodeType="withEffect">
                                  <p:stCondLst>
                                    <p:cond delay="0"/>
                                  </p:stCondLst>
                                  <p:childTnLst>
                                    <p:animMotion origin="layout" path="M -2.77778E-6 1.11111E-6 C 0.00035 -0.00556 0.00087 -0.0257 0.00122 -0.03125 " pathEditMode="relative" rAng="0" ptsTypes="ff">
                                      <p:cBhvr>
                                        <p:cTn id="20" dur="1400" fill="hold"/>
                                        <p:tgtEl>
                                          <p:spTgt spid="70664"/>
                                        </p:tgtEl>
                                        <p:attrNameLst>
                                          <p:attrName>ppt_x</p:attrName>
                                          <p:attrName>ppt_y</p:attrName>
                                        </p:attrNameLst>
                                      </p:cBhvr>
                                      <p:rCtr x="100" y="-1600"/>
                                    </p:animMotion>
                                  </p:childTnLst>
                                </p:cTn>
                              </p:par>
                              <p:par>
                                <p:cTn id="21" presetID="8" presetClass="emph" presetSubtype="0" fill="hold" nodeType="withEffect">
                                  <p:stCondLst>
                                    <p:cond delay="0"/>
                                  </p:stCondLst>
                                  <p:childTnLst>
                                    <p:animRot by="5400000">
                                      <p:cBhvr>
                                        <p:cTn id="22" dur="700" fill="hold"/>
                                        <p:tgtEl>
                                          <p:spTgt spid="70664"/>
                                        </p:tgtEl>
                                        <p:attrNameLst>
                                          <p:attrName>r</p:attrName>
                                        </p:attrNameLst>
                                      </p:cBhvr>
                                    </p:animRot>
                                  </p:childTnLst>
                                </p:cTn>
                              </p:par>
                            </p:childTnLst>
                          </p:cTn>
                        </p:par>
                        <p:par>
                          <p:cTn id="23" fill="hold" nodeType="afterGroup">
                            <p:stCondLst>
                              <p:cond delay="3300"/>
                            </p:stCondLst>
                            <p:childTnLst>
                              <p:par>
                                <p:cTn id="24" presetID="22" presetClass="entr" presetSubtype="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700"/>
                                        <p:tgtEl>
                                          <p:spTgt spid="11"/>
                                        </p:tgtEl>
                                      </p:cBhvr>
                                    </p:animEffect>
                                  </p:childTnLst>
                                </p:cTn>
                              </p:par>
                              <p:par>
                                <p:cTn id="27" presetID="8" presetClass="emph" presetSubtype="0" fill="hold" nodeType="withEffect">
                                  <p:stCondLst>
                                    <p:cond delay="0"/>
                                  </p:stCondLst>
                                  <p:childTnLst>
                                    <p:animRot by="-5400000">
                                      <p:cBhvr>
                                        <p:cTn id="28" dur="500" fill="hold"/>
                                        <p:tgtEl>
                                          <p:spTgt spid="70664"/>
                                        </p:tgtEl>
                                        <p:attrNameLst>
                                          <p:attrName>r</p:attrName>
                                        </p:attrNameLst>
                                      </p:cBhvr>
                                    </p:animRo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90600" y="0"/>
            <a:ext cx="7315200" cy="1143000"/>
          </a:xfrm>
        </p:spPr>
        <p:txBody>
          <a:bodyPr/>
          <a:lstStyle/>
          <a:p>
            <a:r>
              <a:rPr lang="en-US" smtClean="0"/>
              <a:t>Throw from Short Stop Area</a:t>
            </a:r>
          </a:p>
        </p:txBody>
      </p:sp>
      <p:pic>
        <p:nvPicPr>
          <p:cNvPr id="30723" name="Picture 7"/>
          <p:cNvPicPr>
            <a:picLocks noChangeAspect="1" noChangeArrowheads="1"/>
          </p:cNvPicPr>
          <p:nvPr/>
        </p:nvPicPr>
        <p:blipFill>
          <a:blip r:embed="rId3" cstate="print"/>
          <a:srcRect/>
          <a:stretch>
            <a:fillRect/>
          </a:stretch>
        </p:blipFill>
        <p:spPr bwMode="auto">
          <a:xfrm>
            <a:off x="838200" y="958850"/>
            <a:ext cx="7467600" cy="5903913"/>
          </a:xfrm>
          <a:prstGeom prst="rect">
            <a:avLst/>
          </a:prstGeom>
          <a:noFill/>
          <a:ln w="9525">
            <a:noFill/>
            <a:miter lim="800000"/>
            <a:headEnd/>
            <a:tailEnd/>
          </a:ln>
        </p:spPr>
      </p:pic>
      <p:cxnSp>
        <p:nvCxnSpPr>
          <p:cNvPr id="5" name="Straight Connector 4"/>
          <p:cNvCxnSpPr>
            <a:cxnSpLocks noChangeShapeType="1"/>
          </p:cNvCxnSpPr>
          <p:nvPr/>
        </p:nvCxnSpPr>
        <p:spPr bwMode="auto">
          <a:xfrm flipH="1" flipV="1">
            <a:off x="6037263" y="1701800"/>
            <a:ext cx="1219200" cy="4419600"/>
          </a:xfrm>
          <a:prstGeom prst="line">
            <a:avLst/>
          </a:prstGeom>
          <a:noFill/>
          <a:ln w="38100" algn="ctr">
            <a:solidFill>
              <a:srgbClr val="000000"/>
            </a:solidFill>
            <a:prstDash val="sysDash"/>
            <a:round/>
            <a:headEnd/>
            <a:tailEnd/>
          </a:ln>
        </p:spPr>
      </p:cxnSp>
      <p:sp>
        <p:nvSpPr>
          <p:cNvPr id="11" name="L-Shape 10"/>
          <p:cNvSpPr/>
          <p:nvPr/>
        </p:nvSpPr>
        <p:spPr bwMode="auto">
          <a:xfrm rot="19916497">
            <a:off x="4935538" y="2239963"/>
            <a:ext cx="1274762" cy="3810000"/>
          </a:xfrm>
          <a:prstGeom prst="corner">
            <a:avLst>
              <a:gd name="adj1" fmla="val 2559"/>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graphicFrame>
        <p:nvGraphicFramePr>
          <p:cNvPr id="8" name="Content Placeholder 11"/>
          <p:cNvGraphicFramePr>
            <a:graphicFrameLocks noGrp="1"/>
          </p:cNvGraphicFramePr>
          <p:nvPr/>
        </p:nvGraphicFramePr>
        <p:xfrm>
          <a:off x="228600" y="1219200"/>
          <a:ext cx="5257800" cy="1285917"/>
        </p:xfrm>
        <a:graphic>
          <a:graphicData uri="http://schemas.openxmlformats.org/drawingml/2006/table">
            <a:tbl>
              <a:tblPr/>
              <a:tblGrid>
                <a:gridCol w="1600200"/>
                <a:gridCol w="1828800"/>
                <a:gridCol w="1828800"/>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Distance from Base</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Distance from starting Position</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Steps into field</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18’</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8’ 10”</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3-3.5 Steps</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r>
            </a:tbl>
          </a:graphicData>
        </a:graphic>
      </p:graphicFrame>
      <p:pic>
        <p:nvPicPr>
          <p:cNvPr id="71682" name="Picture 2"/>
          <p:cNvPicPr>
            <a:picLocks noChangeAspect="1" noChangeArrowheads="1"/>
          </p:cNvPicPr>
          <p:nvPr/>
        </p:nvPicPr>
        <p:blipFill>
          <a:blip r:embed="rId4" cstate="print"/>
          <a:srcRect/>
          <a:stretch>
            <a:fillRect/>
          </a:stretch>
        </p:blipFill>
        <p:spPr bwMode="auto">
          <a:xfrm>
            <a:off x="3986213" y="2438400"/>
            <a:ext cx="128587" cy="128588"/>
          </a:xfrm>
          <a:prstGeom prst="rect">
            <a:avLst/>
          </a:prstGeom>
          <a:noFill/>
          <a:ln w="9525">
            <a:noFill/>
            <a:miter lim="800000"/>
            <a:headEnd/>
            <a:tailEnd/>
          </a:ln>
        </p:spPr>
      </p:pic>
      <p:sp>
        <p:nvSpPr>
          <p:cNvPr id="30741" name="Rectangle 9"/>
          <p:cNvSpPr>
            <a:spLocks noChangeArrowheads="1"/>
          </p:cNvSpPr>
          <p:nvPr/>
        </p:nvSpPr>
        <p:spPr bwMode="auto">
          <a:xfrm>
            <a:off x="7239000" y="6248400"/>
            <a:ext cx="76200" cy="46038"/>
          </a:xfrm>
          <a:prstGeom prst="rect">
            <a:avLst/>
          </a:prstGeom>
          <a:solidFill>
            <a:srgbClr val="000000"/>
          </a:solidFill>
          <a:ln w="9525" algn="ctr">
            <a:solidFill>
              <a:srgbClr val="000000"/>
            </a:solidFill>
            <a:round/>
            <a:headEnd/>
            <a:tailEnd/>
          </a:ln>
        </p:spPr>
        <p:txBody>
          <a:bodyPr/>
          <a:lstStyle/>
          <a:p>
            <a:pPr eaLnBrk="0" hangingPunct="0"/>
            <a:endParaRPr lang="en-US"/>
          </a:p>
        </p:txBody>
      </p:sp>
      <p:pic>
        <p:nvPicPr>
          <p:cNvPr id="70664" name="Picture 8"/>
          <p:cNvPicPr>
            <a:picLocks noChangeAspect="1" noChangeArrowheads="1"/>
          </p:cNvPicPr>
          <p:nvPr/>
        </p:nvPicPr>
        <p:blipFill>
          <a:blip r:embed="rId5" cstate="print"/>
          <a:srcRect/>
          <a:stretch>
            <a:fillRect/>
          </a:stretch>
        </p:blipFill>
        <p:spPr bwMode="auto">
          <a:xfrm>
            <a:off x="7196138" y="6126163"/>
            <a:ext cx="119062" cy="198437"/>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childTnLst>
                                </p:cTn>
                              </p:par>
                            </p:childTnLst>
                          </p:cTn>
                        </p:par>
                        <p:par>
                          <p:cTn id="7" fill="hold" nodeType="afterGroup">
                            <p:stCondLst>
                              <p:cond delay="0"/>
                            </p:stCondLst>
                            <p:childTnLst>
                              <p:par>
                                <p:cTn id="8" presetID="26" presetClass="emph" presetSubtype="0" repeatCount="3000" fill="hold" nodeType="afterEffect">
                                  <p:stCondLst>
                                    <p:cond delay="0"/>
                                  </p:stCondLst>
                                  <p:childTnLst>
                                    <p:animEffect transition="out" filter="fade">
                                      <p:cBhvr>
                                        <p:cTn id="9" dur="500" tmFilter="0, 0; .2, .5; .8, .5; 1, 0"/>
                                        <p:tgtEl>
                                          <p:spTgt spid="71682"/>
                                        </p:tgtEl>
                                      </p:cBhvr>
                                    </p:animEffect>
                                    <p:animScale>
                                      <p:cBhvr>
                                        <p:cTn id="10" dur="250" autoRev="1" fill="hold"/>
                                        <p:tgtEl>
                                          <p:spTgt spid="71682"/>
                                        </p:tgtEl>
                                      </p:cBhvr>
                                      <p:by x="105000" y="105000"/>
                                    </p:animScale>
                                  </p:childTnLst>
                                </p:cTn>
                              </p:par>
                              <p:par>
                                <p:cTn id="11" presetID="1" presetClass="entr" presetSubtype="0" fill="hold" nodeType="withEffect">
                                  <p:stCondLst>
                                    <p:cond delay="200"/>
                                  </p:stCondLst>
                                  <p:childTnLst>
                                    <p:set>
                                      <p:cBhvr>
                                        <p:cTn id="12" dur="1" fill="hold">
                                          <p:stCondLst>
                                            <p:cond delay="0"/>
                                          </p:stCondLst>
                                        </p:cTn>
                                        <p:tgtEl>
                                          <p:spTgt spid="5"/>
                                        </p:tgtEl>
                                        <p:attrNameLst>
                                          <p:attrName>style.visibility</p:attrName>
                                        </p:attrNameLst>
                                      </p:cBhvr>
                                      <p:to>
                                        <p:strVal val="visible"/>
                                      </p:to>
                                    </p:set>
                                  </p:childTnLst>
                                </p:cTn>
                              </p:par>
                              <p:par>
                                <p:cTn id="13" presetID="0" presetClass="path" presetSubtype="0" accel="50000" decel="50000" fill="hold" nodeType="withEffect">
                                  <p:stCondLst>
                                    <p:cond delay="0"/>
                                  </p:stCondLst>
                                  <p:childTnLst>
                                    <p:animMotion origin="layout" path="M -2.77778E-6 1.16408E-6 C 0.00035 -0.00556 -0.0158 -0.10576 -0.01545 -0.11132 " pathEditMode="relative" rAng="0" ptsTypes="ff">
                                      <p:cBhvr>
                                        <p:cTn id="14" dur="2000" fill="hold"/>
                                        <p:tgtEl>
                                          <p:spTgt spid="70664"/>
                                        </p:tgtEl>
                                        <p:attrNameLst>
                                          <p:attrName>ppt_x</p:attrName>
                                          <p:attrName>ppt_y</p:attrName>
                                        </p:attrNameLst>
                                      </p:cBhvr>
                                      <p:rCtr x="-800" y="-5600"/>
                                    </p:animMotion>
                                  </p:childTnLst>
                                </p:cTn>
                              </p:par>
                              <p:par>
                                <p:cTn id="15" presetID="8" presetClass="emph" presetSubtype="0" fill="hold" nodeType="withEffect">
                                  <p:stCondLst>
                                    <p:cond delay="0"/>
                                  </p:stCondLst>
                                  <p:childTnLst>
                                    <p:animRot by="2100000">
                                      <p:cBhvr>
                                        <p:cTn id="16" dur="900" fill="hold"/>
                                        <p:tgtEl>
                                          <p:spTgt spid="70664"/>
                                        </p:tgtEl>
                                        <p:attrNameLst>
                                          <p:attrName>r</p:attrName>
                                        </p:attrNameLst>
                                      </p:cBhvr>
                                    </p:animRot>
                                  </p:childTnLst>
                                </p:cTn>
                              </p:par>
                              <p:par>
                                <p:cTn id="17" presetID="22" presetClass="exit" presetSubtype="4" fill="hold" nodeType="withEffect">
                                  <p:stCondLst>
                                    <p:cond delay="800"/>
                                  </p:stCondLst>
                                  <p:childTnLst>
                                    <p:animEffect transition="out" filter="wipe(down)">
                                      <p:cBhvr>
                                        <p:cTn id="18" dur="1600"/>
                                        <p:tgtEl>
                                          <p:spTgt spid="5"/>
                                        </p:tgtEl>
                                      </p:cBhvr>
                                    </p:animEffect>
                                    <p:set>
                                      <p:cBhvr>
                                        <p:cTn id="19" dur="1" fill="hold">
                                          <p:stCondLst>
                                            <p:cond delay="1599"/>
                                          </p:stCondLst>
                                        </p:cTn>
                                        <p:tgtEl>
                                          <p:spTgt spid="5"/>
                                        </p:tgtEl>
                                        <p:attrNameLst>
                                          <p:attrName>style.visibility</p:attrName>
                                        </p:attrNameLst>
                                      </p:cBhvr>
                                      <p:to>
                                        <p:strVal val="hidden"/>
                                      </p:to>
                                    </p:set>
                                  </p:childTnLst>
                                </p:cTn>
                              </p:par>
                              <p:par>
                                <p:cTn id="20" presetID="1" presetClass="exit" presetSubtype="0" fill="hold" nodeType="withEffect">
                                  <p:stCondLst>
                                    <p:cond delay="2000"/>
                                  </p:stCondLst>
                                  <p:childTnLst>
                                    <p:set>
                                      <p:cBhvr>
                                        <p:cTn id="21" dur="1" fill="hold">
                                          <p:stCondLst>
                                            <p:cond delay="0"/>
                                          </p:stCondLst>
                                        </p:cTn>
                                        <p:tgtEl>
                                          <p:spTgt spid="71682"/>
                                        </p:tgtEl>
                                        <p:attrNameLst>
                                          <p:attrName>style.visibility</p:attrName>
                                        </p:attrNameLst>
                                      </p:cBhvr>
                                      <p:to>
                                        <p:strVal val="hidden"/>
                                      </p:to>
                                    </p:set>
                                  </p:childTnLst>
                                </p:cTn>
                              </p:par>
                              <p:par>
                                <p:cTn id="22" presetID="22" presetClass="entr" presetSubtype="1" fill="hold" nodeType="with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900"/>
                                        <p:tgtEl>
                                          <p:spTgt spid="11"/>
                                        </p:tgtEl>
                                      </p:cBhvr>
                                    </p:animEffect>
                                  </p:childTnLst>
                                </p:cTn>
                              </p:par>
                              <p:par>
                                <p:cTn id="25" presetID="8" presetClass="emph" presetSubtype="0" fill="hold" nodeType="withEffect">
                                  <p:stCondLst>
                                    <p:cond delay="2000"/>
                                  </p:stCondLst>
                                  <p:childTnLst>
                                    <p:animRot by="-3600000">
                                      <p:cBhvr>
                                        <p:cTn id="26" dur="500" fill="hold"/>
                                        <p:tgtEl>
                                          <p:spTgt spid="70664"/>
                                        </p:tgtEl>
                                        <p:attrNameLst>
                                          <p:attrName>r</p:attrName>
                                        </p:attrNameLst>
                                      </p:cBhvr>
                                    </p:animRo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What is a good angle?</a:t>
            </a:r>
          </a:p>
        </p:txBody>
      </p:sp>
      <p:sp>
        <p:nvSpPr>
          <p:cNvPr id="17411" name="Content Placeholder 2"/>
          <p:cNvSpPr>
            <a:spLocks noGrp="1"/>
          </p:cNvSpPr>
          <p:nvPr>
            <p:ph idx="1"/>
          </p:nvPr>
        </p:nvSpPr>
        <p:spPr>
          <a:xfrm>
            <a:off x="304800" y="1295400"/>
            <a:ext cx="8153400" cy="4876800"/>
          </a:xfrm>
        </p:spPr>
        <p:txBody>
          <a:bodyPr/>
          <a:lstStyle/>
          <a:p>
            <a:r>
              <a:rPr lang="en-US" smtClean="0"/>
              <a:t>Where you keep all four elements in front of you</a:t>
            </a:r>
          </a:p>
          <a:p>
            <a:pPr lvl="1" algn="ctr"/>
            <a:r>
              <a:rPr lang="en-US" smtClean="0"/>
              <a:t>Ball </a:t>
            </a:r>
          </a:p>
          <a:p>
            <a:pPr lvl="1" algn="ctr"/>
            <a:endParaRPr lang="en-US" smtClean="0"/>
          </a:p>
          <a:p>
            <a:pPr lvl="1" algn="ctr"/>
            <a:r>
              <a:rPr lang="en-US" smtClean="0"/>
              <a:t>Base</a:t>
            </a:r>
          </a:p>
          <a:p>
            <a:pPr lvl="1" algn="ctr"/>
            <a:endParaRPr lang="en-US" smtClean="0"/>
          </a:p>
          <a:p>
            <a:pPr lvl="1" algn="ctr"/>
            <a:r>
              <a:rPr lang="en-US" smtClean="0"/>
              <a:t>Offense </a:t>
            </a:r>
          </a:p>
          <a:p>
            <a:pPr lvl="1" algn="ctr">
              <a:buFontTx/>
              <a:buNone/>
            </a:pPr>
            <a:endParaRPr lang="en-US" smtClean="0"/>
          </a:p>
          <a:p>
            <a:pPr lvl="1" algn="ctr"/>
            <a:r>
              <a:rPr lang="en-US" smtClean="0"/>
              <a:t>Defense</a:t>
            </a:r>
          </a:p>
          <a:p>
            <a:pPr lvl="1"/>
            <a:endParaRPr lang="en-US" smtClean="0"/>
          </a:p>
        </p:txBody>
      </p:sp>
      <p:pic>
        <p:nvPicPr>
          <p:cNvPr id="6151" name="Picture 7" descr="C:\Users\OWNER\AppData\Local\Microsoft\Windows\Temporary Internet Files\Content.IE5\3EOH1NNR\MC900303563[1].wmf"/>
          <p:cNvPicPr>
            <a:picLocks noChangeAspect="1" noChangeArrowheads="1"/>
          </p:cNvPicPr>
          <p:nvPr/>
        </p:nvPicPr>
        <p:blipFill>
          <a:blip r:embed="rId3" cstate="print"/>
          <a:srcRect/>
          <a:stretch>
            <a:fillRect/>
          </a:stretch>
        </p:blipFill>
        <p:spPr bwMode="auto">
          <a:xfrm>
            <a:off x="5334000" y="2133600"/>
            <a:ext cx="914400" cy="914400"/>
          </a:xfrm>
          <a:prstGeom prst="rect">
            <a:avLst/>
          </a:prstGeom>
          <a:noFill/>
          <a:ln w="9525">
            <a:noFill/>
            <a:miter lim="800000"/>
            <a:headEnd/>
            <a:tailEnd/>
          </a:ln>
        </p:spPr>
      </p:pic>
      <p:pic>
        <p:nvPicPr>
          <p:cNvPr id="6155" name="Picture 11" descr="C:\Users\OWNER\AppData\Local\Microsoft\Windows\Temporary Internet Files\Content.IE5\A4CCAA3R\MC900320538[1].wmf"/>
          <p:cNvPicPr>
            <a:picLocks noChangeAspect="1" noChangeArrowheads="1"/>
          </p:cNvPicPr>
          <p:nvPr/>
        </p:nvPicPr>
        <p:blipFill>
          <a:blip r:embed="rId4" cstate="print"/>
          <a:srcRect/>
          <a:stretch>
            <a:fillRect/>
          </a:stretch>
        </p:blipFill>
        <p:spPr bwMode="auto">
          <a:xfrm>
            <a:off x="2743200" y="4953000"/>
            <a:ext cx="938213" cy="1057275"/>
          </a:xfrm>
          <a:prstGeom prst="rect">
            <a:avLst/>
          </a:prstGeom>
          <a:noFill/>
          <a:ln w="9525">
            <a:noFill/>
            <a:miter lim="800000"/>
            <a:headEnd/>
            <a:tailEnd/>
          </a:ln>
        </p:spPr>
      </p:pic>
      <p:pic>
        <p:nvPicPr>
          <p:cNvPr id="6156" name="Picture 12" descr="C:\Users\OWNER\AppData\Local\Microsoft\Windows\Temporary Internet Files\Content.IE5\QCS8IK8K\MC900301450[1].wmf"/>
          <p:cNvPicPr>
            <a:picLocks noChangeAspect="1" noChangeArrowheads="1"/>
          </p:cNvPicPr>
          <p:nvPr/>
        </p:nvPicPr>
        <p:blipFill>
          <a:blip r:embed="rId5" cstate="print"/>
          <a:srcRect/>
          <a:stretch>
            <a:fillRect/>
          </a:stretch>
        </p:blipFill>
        <p:spPr bwMode="auto">
          <a:xfrm>
            <a:off x="5410200" y="4203700"/>
            <a:ext cx="1219200" cy="828675"/>
          </a:xfrm>
          <a:prstGeom prst="rect">
            <a:avLst/>
          </a:prstGeom>
          <a:noFill/>
          <a:ln w="9525">
            <a:noFill/>
            <a:miter lim="800000"/>
            <a:headEnd/>
            <a:tailEnd/>
          </a:ln>
        </p:spPr>
      </p:pic>
      <p:pic>
        <p:nvPicPr>
          <p:cNvPr id="8" name="Picture 9" descr="Afp Soft Touch Bases and Plates"/>
          <p:cNvPicPr>
            <a:picLocks noChangeAspect="1" noChangeArrowheads="1"/>
          </p:cNvPicPr>
          <p:nvPr/>
        </p:nvPicPr>
        <p:blipFill>
          <a:blip r:embed="rId6" cstate="print"/>
          <a:srcRect b="34286"/>
          <a:stretch>
            <a:fillRect/>
          </a:stretch>
        </p:blipFill>
        <p:spPr bwMode="auto">
          <a:xfrm>
            <a:off x="2133600" y="3182938"/>
            <a:ext cx="1547813" cy="1016000"/>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51"/>
                                        </p:tgtEl>
                                        <p:attrNameLst>
                                          <p:attrName>style.visibility</p:attrName>
                                        </p:attrNameLst>
                                      </p:cBhvr>
                                      <p:to>
                                        <p:strVal val="visible"/>
                                      </p:to>
                                    </p:set>
                                    <p:anim calcmode="lin" valueType="num">
                                      <p:cBhvr additive="base">
                                        <p:cTn id="17" dur="500" fill="hold"/>
                                        <p:tgtEl>
                                          <p:spTgt spid="6151"/>
                                        </p:tgtEl>
                                        <p:attrNameLst>
                                          <p:attrName>ppt_x</p:attrName>
                                        </p:attrNameLst>
                                      </p:cBhvr>
                                      <p:tavLst>
                                        <p:tav tm="0">
                                          <p:val>
                                            <p:strVal val="#ppt_x"/>
                                          </p:val>
                                        </p:tav>
                                        <p:tav tm="100000">
                                          <p:val>
                                            <p:strVal val="#ppt_x"/>
                                          </p:val>
                                        </p:tav>
                                      </p:tavLst>
                                    </p:anim>
                                    <p:anim calcmode="lin" valueType="num">
                                      <p:cBhvr additive="base">
                                        <p:cTn id="18"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411">
                                            <p:txEl>
                                              <p:pRg st="3" end="3"/>
                                            </p:txEl>
                                          </p:spTgt>
                                        </p:tgtEl>
                                        <p:attrNameLst>
                                          <p:attrName>style.visibility</p:attrName>
                                        </p:attrNameLst>
                                      </p:cBhvr>
                                      <p:to>
                                        <p:strVal val="visible"/>
                                      </p:to>
                                    </p:set>
                                    <p:anim calcmode="lin" valueType="num">
                                      <p:cBhvr additive="base">
                                        <p:cTn id="23"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411">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411">
                                            <p:txEl>
                                              <p:pRg st="5" end="5"/>
                                            </p:txEl>
                                          </p:spTgt>
                                        </p:tgtEl>
                                        <p:attrNameLst>
                                          <p:attrName>style.visibility</p:attrName>
                                        </p:attrNameLst>
                                      </p:cBhvr>
                                      <p:to>
                                        <p:strVal val="visible"/>
                                      </p:to>
                                    </p:set>
                                    <p:anim calcmode="lin" valueType="num">
                                      <p:cBhvr additive="base">
                                        <p:cTn id="33" dur="5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7411">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6156"/>
                                        </p:tgtEl>
                                        <p:attrNameLst>
                                          <p:attrName>style.visibility</p:attrName>
                                        </p:attrNameLst>
                                      </p:cBhvr>
                                      <p:to>
                                        <p:strVal val="visible"/>
                                      </p:to>
                                    </p:set>
                                    <p:anim calcmode="lin" valueType="num">
                                      <p:cBhvr additive="base">
                                        <p:cTn id="37" dur="500" fill="hold"/>
                                        <p:tgtEl>
                                          <p:spTgt spid="6156"/>
                                        </p:tgtEl>
                                        <p:attrNameLst>
                                          <p:attrName>ppt_x</p:attrName>
                                        </p:attrNameLst>
                                      </p:cBhvr>
                                      <p:tavLst>
                                        <p:tav tm="0">
                                          <p:val>
                                            <p:strVal val="#ppt_x"/>
                                          </p:val>
                                        </p:tav>
                                        <p:tav tm="100000">
                                          <p:val>
                                            <p:strVal val="#ppt_x"/>
                                          </p:val>
                                        </p:tav>
                                      </p:tavLst>
                                    </p:anim>
                                    <p:anim calcmode="lin" valueType="num">
                                      <p:cBhvr additive="base">
                                        <p:cTn id="38" dur="500" fill="hold"/>
                                        <p:tgtEl>
                                          <p:spTgt spid="6156"/>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411">
                                            <p:txEl>
                                              <p:pRg st="7" end="7"/>
                                            </p:txEl>
                                          </p:spTgt>
                                        </p:tgtEl>
                                        <p:attrNameLst>
                                          <p:attrName>style.visibility</p:attrName>
                                        </p:attrNameLst>
                                      </p:cBhvr>
                                      <p:to>
                                        <p:strVal val="visible"/>
                                      </p:to>
                                    </p:set>
                                    <p:anim calcmode="lin" valueType="num">
                                      <p:cBhvr additive="base">
                                        <p:cTn id="43" dur="500" fill="hold"/>
                                        <p:tgtEl>
                                          <p:spTgt spid="17411">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411">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155"/>
                                        </p:tgtEl>
                                        <p:attrNameLst>
                                          <p:attrName>style.visibility</p:attrName>
                                        </p:attrNameLst>
                                      </p:cBhvr>
                                      <p:to>
                                        <p:strVal val="visible"/>
                                      </p:to>
                                    </p:set>
                                    <p:anim calcmode="lin" valueType="num">
                                      <p:cBhvr additive="base">
                                        <p:cTn id="47" dur="500" fill="hold"/>
                                        <p:tgtEl>
                                          <p:spTgt spid="6155"/>
                                        </p:tgtEl>
                                        <p:attrNameLst>
                                          <p:attrName>ppt_x</p:attrName>
                                        </p:attrNameLst>
                                      </p:cBhvr>
                                      <p:tavLst>
                                        <p:tav tm="0">
                                          <p:val>
                                            <p:strVal val="#ppt_x"/>
                                          </p:val>
                                        </p:tav>
                                        <p:tav tm="100000">
                                          <p:val>
                                            <p:strVal val="#ppt_x"/>
                                          </p:val>
                                        </p:tav>
                                      </p:tavLst>
                                    </p:anim>
                                    <p:anim calcmode="lin" valueType="num">
                                      <p:cBhvr additive="base">
                                        <p:cTn id="48" dur="500" fill="hold"/>
                                        <p:tgtEl>
                                          <p:spTgt spid="6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295400" y="0"/>
            <a:ext cx="6705600" cy="1143000"/>
          </a:xfrm>
        </p:spPr>
        <p:txBody>
          <a:bodyPr/>
          <a:lstStyle/>
          <a:p>
            <a:r>
              <a:rPr lang="en-US" smtClean="0"/>
              <a:t>Throw From 3B Area</a:t>
            </a:r>
          </a:p>
        </p:txBody>
      </p:sp>
      <p:pic>
        <p:nvPicPr>
          <p:cNvPr id="31747" name="Picture 7"/>
          <p:cNvPicPr>
            <a:picLocks noChangeAspect="1" noChangeArrowheads="1"/>
          </p:cNvPicPr>
          <p:nvPr/>
        </p:nvPicPr>
        <p:blipFill>
          <a:blip r:embed="rId3" cstate="print"/>
          <a:srcRect/>
          <a:stretch>
            <a:fillRect/>
          </a:stretch>
        </p:blipFill>
        <p:spPr bwMode="auto">
          <a:xfrm>
            <a:off x="838200" y="958850"/>
            <a:ext cx="7467600" cy="5903913"/>
          </a:xfrm>
          <a:prstGeom prst="rect">
            <a:avLst/>
          </a:prstGeom>
          <a:noFill/>
          <a:ln w="9525">
            <a:noFill/>
            <a:miter lim="800000"/>
            <a:headEnd/>
            <a:tailEnd/>
          </a:ln>
        </p:spPr>
      </p:pic>
      <p:cxnSp>
        <p:nvCxnSpPr>
          <p:cNvPr id="5" name="Straight Connector 4"/>
          <p:cNvCxnSpPr>
            <a:cxnSpLocks noChangeShapeType="1"/>
          </p:cNvCxnSpPr>
          <p:nvPr/>
        </p:nvCxnSpPr>
        <p:spPr bwMode="auto">
          <a:xfrm flipH="1" flipV="1">
            <a:off x="6037263" y="1701800"/>
            <a:ext cx="1219200" cy="4419600"/>
          </a:xfrm>
          <a:prstGeom prst="line">
            <a:avLst/>
          </a:prstGeom>
          <a:noFill/>
          <a:ln w="38100" algn="ctr">
            <a:solidFill>
              <a:srgbClr val="000000"/>
            </a:solidFill>
            <a:prstDash val="sysDash"/>
            <a:round/>
            <a:headEnd/>
            <a:tailEnd/>
          </a:ln>
        </p:spPr>
      </p:cxnSp>
      <p:sp>
        <p:nvSpPr>
          <p:cNvPr id="11" name="L-Shape 10"/>
          <p:cNvSpPr/>
          <p:nvPr/>
        </p:nvSpPr>
        <p:spPr bwMode="auto">
          <a:xfrm rot="18877409">
            <a:off x="3740150" y="954088"/>
            <a:ext cx="1471613" cy="5487987"/>
          </a:xfrm>
          <a:prstGeom prst="corner">
            <a:avLst>
              <a:gd name="adj1" fmla="val 2559"/>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sp>
        <p:nvSpPr>
          <p:cNvPr id="4" name="Isosceles Triangle 3"/>
          <p:cNvSpPr>
            <a:spLocks noChangeArrowheads="1"/>
          </p:cNvSpPr>
          <p:nvPr/>
        </p:nvSpPr>
        <p:spPr bwMode="auto">
          <a:xfrm>
            <a:off x="1658938" y="1752600"/>
            <a:ext cx="4360862" cy="4368800"/>
          </a:xfrm>
          <a:prstGeom prst="triangle">
            <a:avLst>
              <a:gd name="adj" fmla="val 528"/>
            </a:avLst>
          </a:prstGeom>
          <a:solidFill>
            <a:srgbClr val="FF0000"/>
          </a:solidFill>
          <a:ln w="9525" algn="ctr">
            <a:solidFill>
              <a:srgbClr val="FF0000"/>
            </a:solidFill>
            <a:round/>
            <a:headEnd/>
            <a:tailEnd/>
          </a:ln>
        </p:spPr>
        <p:txBody>
          <a:bodyPr/>
          <a:lstStyle/>
          <a:p>
            <a:pPr eaLnBrk="0" hangingPunct="0"/>
            <a:endParaRPr lang="en-US"/>
          </a:p>
        </p:txBody>
      </p:sp>
      <p:graphicFrame>
        <p:nvGraphicFramePr>
          <p:cNvPr id="10" name="Content Placeholder 11"/>
          <p:cNvGraphicFramePr>
            <a:graphicFrameLocks noGrp="1"/>
          </p:cNvGraphicFramePr>
          <p:nvPr/>
        </p:nvGraphicFramePr>
        <p:xfrm>
          <a:off x="304800" y="1066800"/>
          <a:ext cx="5257800" cy="1285917"/>
        </p:xfrm>
        <a:graphic>
          <a:graphicData uri="http://schemas.openxmlformats.org/drawingml/2006/table">
            <a:tbl>
              <a:tblPr/>
              <a:tblGrid>
                <a:gridCol w="1600200"/>
                <a:gridCol w="1828800"/>
                <a:gridCol w="1828800"/>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Distance from Base</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Distance from starting Position</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Tahoma" pitchFamily="34" charset="0"/>
                          <a:cs typeface="Arial" charset="0"/>
                        </a:rPr>
                        <a:t>Steps into field</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20’ </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15’ 5”</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Tahoma" pitchFamily="34" charset="0"/>
                          <a:cs typeface="Arial" charset="0"/>
                        </a:rPr>
                        <a:t>6 Steps</a:t>
                      </a:r>
                    </a:p>
                  </a:txBody>
                  <a:tcPr marT="45741" marB="457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r>
            </a:tbl>
          </a:graphicData>
        </a:graphic>
      </p:graphicFrame>
      <p:pic>
        <p:nvPicPr>
          <p:cNvPr id="12" name="Picture 2"/>
          <p:cNvPicPr>
            <a:picLocks noChangeAspect="1" noChangeArrowheads="1"/>
          </p:cNvPicPr>
          <p:nvPr/>
        </p:nvPicPr>
        <p:blipFill>
          <a:blip r:embed="rId4" cstate="print"/>
          <a:srcRect/>
          <a:stretch>
            <a:fillRect/>
          </a:stretch>
        </p:blipFill>
        <p:spPr bwMode="auto">
          <a:xfrm>
            <a:off x="1752600" y="1905000"/>
            <a:ext cx="128588" cy="128588"/>
          </a:xfrm>
          <a:prstGeom prst="rect">
            <a:avLst/>
          </a:prstGeom>
          <a:noFill/>
          <a:ln w="9525">
            <a:noFill/>
            <a:miter lim="800000"/>
            <a:headEnd/>
            <a:tailEnd/>
          </a:ln>
        </p:spPr>
      </p:pic>
      <p:sp>
        <p:nvSpPr>
          <p:cNvPr id="31766" name="Rectangle 12"/>
          <p:cNvSpPr>
            <a:spLocks noChangeArrowheads="1"/>
          </p:cNvSpPr>
          <p:nvPr/>
        </p:nvSpPr>
        <p:spPr bwMode="auto">
          <a:xfrm>
            <a:off x="7239000" y="6248400"/>
            <a:ext cx="76200" cy="46038"/>
          </a:xfrm>
          <a:prstGeom prst="rect">
            <a:avLst/>
          </a:prstGeom>
          <a:solidFill>
            <a:srgbClr val="000000"/>
          </a:solidFill>
          <a:ln w="9525" algn="ctr">
            <a:solidFill>
              <a:srgbClr val="000000"/>
            </a:solidFill>
            <a:round/>
            <a:headEnd/>
            <a:tailEnd/>
          </a:ln>
        </p:spPr>
        <p:txBody>
          <a:bodyPr/>
          <a:lstStyle/>
          <a:p>
            <a:pPr eaLnBrk="0" hangingPunct="0"/>
            <a:endParaRPr lang="en-US"/>
          </a:p>
        </p:txBody>
      </p:sp>
      <p:pic>
        <p:nvPicPr>
          <p:cNvPr id="70664" name="Picture 8"/>
          <p:cNvPicPr>
            <a:picLocks noChangeAspect="1" noChangeArrowheads="1"/>
          </p:cNvPicPr>
          <p:nvPr/>
        </p:nvPicPr>
        <p:blipFill>
          <a:blip r:embed="rId5" cstate="print"/>
          <a:srcRect/>
          <a:stretch>
            <a:fillRect/>
          </a:stretch>
        </p:blipFill>
        <p:spPr bwMode="auto">
          <a:xfrm>
            <a:off x="7196138" y="6126163"/>
            <a:ext cx="119062" cy="198437"/>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nodeType="afterGroup">
                            <p:stCondLst>
                              <p:cond delay="0"/>
                            </p:stCondLst>
                            <p:childTnLst>
                              <p:par>
                                <p:cTn id="8" presetID="26" presetClass="emph" presetSubtype="0" repeatCount="3000" fill="hold" nodeType="afterEffect">
                                  <p:stCondLst>
                                    <p:cond delay="0"/>
                                  </p:stCondLst>
                                  <p:childTnLst>
                                    <p:animEffect transition="out" filter="fade">
                                      <p:cBhvr>
                                        <p:cTn id="9" dur="500" tmFilter="0, 0; .2, .5; .8, .5; 1, 0"/>
                                        <p:tgtEl>
                                          <p:spTgt spid="12"/>
                                        </p:tgtEl>
                                      </p:cBhvr>
                                    </p:animEffect>
                                    <p:animScale>
                                      <p:cBhvr>
                                        <p:cTn id="10" dur="250" autoRev="1" fill="hold"/>
                                        <p:tgtEl>
                                          <p:spTgt spid="12"/>
                                        </p:tgtEl>
                                      </p:cBhvr>
                                      <p:by x="105000" y="105000"/>
                                    </p:animScale>
                                  </p:childTnLst>
                                </p:cTn>
                              </p:par>
                            </p:childTnLst>
                          </p:cTn>
                        </p:par>
                        <p:par>
                          <p:cTn id="11" fill="hold" nodeType="afterGroup">
                            <p:stCondLst>
                              <p:cond delay="150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0" presetClass="path" presetSubtype="0" accel="50000" decel="50000" fill="hold" nodeType="withEffect">
                                  <p:stCondLst>
                                    <p:cond delay="0"/>
                                  </p:stCondLst>
                                  <p:childTnLst>
                                    <p:animMotion origin="layout" path="M -2.77778E-6 1.11985E-6 C 0.00035 -0.00555 -0.02847 -0.1652 -0.02812 -0.17076 " pathEditMode="relative" rAng="0" ptsTypes="ff">
                                      <p:cBhvr>
                                        <p:cTn id="15" dur="2000" fill="hold"/>
                                        <p:tgtEl>
                                          <p:spTgt spid="70664"/>
                                        </p:tgtEl>
                                        <p:attrNameLst>
                                          <p:attrName>ppt_x</p:attrName>
                                          <p:attrName>ppt_y</p:attrName>
                                        </p:attrNameLst>
                                      </p:cBhvr>
                                      <p:rCtr x="-1400" y="-8500"/>
                                    </p:animMotion>
                                  </p:childTnLst>
                                </p:cTn>
                              </p:par>
                              <p:par>
                                <p:cTn id="16" presetID="8" presetClass="emph" presetSubtype="0" fill="hold" nodeType="withEffect">
                                  <p:stCondLst>
                                    <p:cond delay="0"/>
                                  </p:stCondLst>
                                  <p:childTnLst>
                                    <p:animRot by="1500000">
                                      <p:cBhvr>
                                        <p:cTn id="17" dur="600" fill="hold"/>
                                        <p:tgtEl>
                                          <p:spTgt spid="70664"/>
                                        </p:tgtEl>
                                        <p:attrNameLst>
                                          <p:attrName>r</p:attrName>
                                        </p:attrNameLst>
                                      </p:cBhvr>
                                    </p:animRot>
                                  </p:childTnLst>
                                </p:cTn>
                              </p:par>
                              <p:par>
                                <p:cTn id="18" presetID="22" presetClass="exit" presetSubtype="4" fill="hold" nodeType="withEffect">
                                  <p:stCondLst>
                                    <p:cond delay="600"/>
                                  </p:stCondLst>
                                  <p:childTnLst>
                                    <p:animEffect transition="out" filter="wipe(down)">
                                      <p:cBhvr>
                                        <p:cTn id="19" dur="2200"/>
                                        <p:tgtEl>
                                          <p:spTgt spid="5"/>
                                        </p:tgtEl>
                                      </p:cBhvr>
                                    </p:animEffect>
                                    <p:set>
                                      <p:cBhvr>
                                        <p:cTn id="20" dur="1" fill="hold">
                                          <p:stCondLst>
                                            <p:cond delay="2199"/>
                                          </p:stCondLst>
                                        </p:cTn>
                                        <p:tgtEl>
                                          <p:spTgt spid="5"/>
                                        </p:tgtEl>
                                        <p:attrNameLst>
                                          <p:attrName>style.visibility</p:attrName>
                                        </p:attrNameLst>
                                      </p:cBhvr>
                                      <p:to>
                                        <p:strVal val="hidden"/>
                                      </p:to>
                                    </p:set>
                                  </p:childTnLst>
                                </p:cTn>
                              </p:par>
                              <p:par>
                                <p:cTn id="21" presetID="1" presetClass="exit" presetSubtype="0" fill="hold" nodeType="withEffect">
                                  <p:stCondLst>
                                    <p:cond delay="2800"/>
                                  </p:stCondLst>
                                  <p:childTnLst>
                                    <p:set>
                                      <p:cBhvr>
                                        <p:cTn id="22" dur="1" fill="hold">
                                          <p:stCondLst>
                                            <p:cond delay="0"/>
                                          </p:stCondLst>
                                        </p:cTn>
                                        <p:tgtEl>
                                          <p:spTgt spid="12"/>
                                        </p:tgtEl>
                                        <p:attrNameLst>
                                          <p:attrName>style.visibility</p:attrName>
                                        </p:attrNameLst>
                                      </p:cBhvr>
                                      <p:to>
                                        <p:strVal val="hidden"/>
                                      </p:to>
                                    </p:set>
                                  </p:childTnLst>
                                </p:cTn>
                              </p:par>
                            </p:childTnLst>
                          </p:cTn>
                        </p:par>
                        <p:par>
                          <p:cTn id="23" fill="hold" nodeType="afterGroup">
                            <p:stCondLst>
                              <p:cond delay="4300"/>
                            </p:stCondLst>
                            <p:childTnLst>
                              <p:par>
                                <p:cTn id="24" presetID="22" presetClass="entr" presetSubtype="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1300"/>
                                        <p:tgtEl>
                                          <p:spTgt spid="11"/>
                                        </p:tgtEl>
                                      </p:cBhvr>
                                    </p:animEffect>
                                  </p:childTnLst>
                                </p:cTn>
                              </p:par>
                              <p:par>
                                <p:cTn id="27" presetID="8" presetClass="emph" presetSubtype="0" fill="hold" nodeType="withEffect">
                                  <p:stCondLst>
                                    <p:cond delay="0"/>
                                  </p:stCondLst>
                                  <p:childTnLst>
                                    <p:animRot by="-4020000">
                                      <p:cBhvr>
                                        <p:cTn id="28" dur="900" fill="hold"/>
                                        <p:tgtEl>
                                          <p:spTgt spid="70664"/>
                                        </p:tgtEl>
                                        <p:attrNameLst>
                                          <p:attrName>r</p:attrName>
                                        </p:attrNameLst>
                                      </p:cBhvr>
                                    </p:animRo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819400"/>
            <a:ext cx="7772400" cy="1362075"/>
          </a:xfrm>
        </p:spPr>
        <p:txBody>
          <a:bodyPr/>
          <a:lstStyle/>
          <a:p>
            <a:pPr algn="ctr">
              <a:defRPr/>
            </a:pPr>
            <a:r>
              <a:rPr lang="en-US" sz="4800" dirty="0" smtClean="0"/>
              <a:t>Tag Plays</a:t>
            </a:r>
            <a:endParaRPr lang="en-US" sz="4800" dirty="0"/>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Steal at 2B</a:t>
            </a:r>
          </a:p>
        </p:txBody>
      </p:sp>
      <p:pic>
        <p:nvPicPr>
          <p:cNvPr id="36867" name="Picture 3"/>
          <p:cNvPicPr>
            <a:picLocks noChangeAspect="1"/>
          </p:cNvPicPr>
          <p:nvPr/>
        </p:nvPicPr>
        <p:blipFill>
          <a:blip r:embed="rId3" cstate="print"/>
          <a:srcRect/>
          <a:stretch>
            <a:fillRect/>
          </a:stretch>
        </p:blipFill>
        <p:spPr bwMode="auto">
          <a:xfrm>
            <a:off x="1838325" y="1138238"/>
            <a:ext cx="5467350" cy="4581525"/>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793750" y="1138238"/>
            <a:ext cx="7550150" cy="5233987"/>
          </a:xfrm>
          <a:prstGeom prst="rect">
            <a:avLst/>
          </a:prstGeom>
          <a:noFill/>
          <a:ln w="9525">
            <a:noFill/>
            <a:miter lim="800000"/>
            <a:headEnd/>
            <a:tailEnd/>
          </a:ln>
        </p:spPr>
      </p:pic>
      <p:sp>
        <p:nvSpPr>
          <p:cNvPr id="6" name="L-Shape 5"/>
          <p:cNvSpPr/>
          <p:nvPr/>
        </p:nvSpPr>
        <p:spPr bwMode="auto">
          <a:xfrm rot="5400000">
            <a:off x="4087019" y="1572419"/>
            <a:ext cx="1274762" cy="3810000"/>
          </a:xfrm>
          <a:prstGeom prst="corner">
            <a:avLst>
              <a:gd name="adj1" fmla="val 2559"/>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295400" y="0"/>
            <a:ext cx="6705600" cy="1143000"/>
          </a:xfrm>
        </p:spPr>
        <p:txBody>
          <a:bodyPr/>
          <a:lstStyle/>
          <a:p>
            <a:r>
              <a:rPr lang="en-US" sz="3600" smtClean="0"/>
              <a:t>Extra base hit to outfield</a:t>
            </a:r>
            <a:br>
              <a:rPr lang="en-US" sz="3600" smtClean="0"/>
            </a:br>
            <a:r>
              <a:rPr lang="en-US" sz="3600" smtClean="0"/>
              <a:t>Primary Position</a:t>
            </a:r>
          </a:p>
        </p:txBody>
      </p:sp>
      <p:pic>
        <p:nvPicPr>
          <p:cNvPr id="37891" name="Picture 2"/>
          <p:cNvPicPr>
            <a:picLocks noChangeAspect="1" noChangeArrowheads="1"/>
          </p:cNvPicPr>
          <p:nvPr/>
        </p:nvPicPr>
        <p:blipFill>
          <a:blip r:embed="rId3" cstate="print"/>
          <a:srcRect/>
          <a:stretch>
            <a:fillRect/>
          </a:stretch>
        </p:blipFill>
        <p:spPr bwMode="auto">
          <a:xfrm>
            <a:off x="1524000" y="1125538"/>
            <a:ext cx="6434138" cy="5732462"/>
          </a:xfrm>
          <a:prstGeom prst="rect">
            <a:avLst/>
          </a:prstGeom>
          <a:noFill/>
          <a:ln w="9525">
            <a:noFill/>
            <a:miter lim="800000"/>
            <a:headEnd/>
            <a:tailEnd/>
          </a:ln>
        </p:spPr>
      </p:pic>
      <p:pic>
        <p:nvPicPr>
          <p:cNvPr id="35849" name="Picture 9"/>
          <p:cNvPicPr>
            <a:picLocks noChangeAspect="1" noChangeArrowheads="1"/>
          </p:cNvPicPr>
          <p:nvPr/>
        </p:nvPicPr>
        <p:blipFill>
          <a:blip r:embed="rId4" cstate="print"/>
          <a:srcRect/>
          <a:stretch>
            <a:fillRect/>
          </a:stretch>
        </p:blipFill>
        <p:spPr bwMode="auto">
          <a:xfrm rot="2623392">
            <a:off x="6686550" y="3248025"/>
            <a:ext cx="280988" cy="249238"/>
          </a:xfrm>
          <a:prstGeom prst="rect">
            <a:avLst/>
          </a:prstGeom>
          <a:noFill/>
          <a:ln w="9525">
            <a:noFill/>
            <a:miter lim="800000"/>
            <a:headEnd/>
            <a:tailEnd/>
          </a:ln>
        </p:spPr>
      </p:pic>
      <p:pic>
        <p:nvPicPr>
          <p:cNvPr id="35851" name="Picture 11"/>
          <p:cNvPicPr>
            <a:picLocks noChangeAspect="1" noChangeArrowheads="1"/>
          </p:cNvPicPr>
          <p:nvPr/>
        </p:nvPicPr>
        <p:blipFill>
          <a:blip r:embed="rId5" cstate="print"/>
          <a:srcRect/>
          <a:stretch>
            <a:fillRect/>
          </a:stretch>
        </p:blipFill>
        <p:spPr bwMode="auto">
          <a:xfrm rot="290672">
            <a:off x="5894388" y="2870200"/>
            <a:ext cx="136525" cy="630238"/>
          </a:xfrm>
          <a:prstGeom prst="rect">
            <a:avLst/>
          </a:prstGeom>
          <a:noFill/>
          <a:ln w="9525">
            <a:noFill/>
            <a:miter lim="800000"/>
            <a:headEnd/>
            <a:tailEnd/>
          </a:ln>
        </p:spPr>
      </p:pic>
      <p:pic>
        <p:nvPicPr>
          <p:cNvPr id="35852" name="Picture 12"/>
          <p:cNvPicPr>
            <a:picLocks noChangeAspect="1" noChangeArrowheads="1"/>
          </p:cNvPicPr>
          <p:nvPr/>
        </p:nvPicPr>
        <p:blipFill>
          <a:blip r:embed="rId6" cstate="print"/>
          <a:srcRect/>
          <a:stretch>
            <a:fillRect/>
          </a:stretch>
        </p:blipFill>
        <p:spPr bwMode="auto">
          <a:xfrm>
            <a:off x="6938963" y="6218238"/>
            <a:ext cx="147637" cy="242887"/>
          </a:xfrm>
          <a:prstGeom prst="rect">
            <a:avLst/>
          </a:prstGeom>
          <a:noFill/>
          <a:ln w="9525">
            <a:noFill/>
            <a:miter lim="800000"/>
            <a:headEnd/>
            <a:tailEnd/>
          </a:ln>
        </p:spPr>
      </p:pic>
      <p:pic>
        <p:nvPicPr>
          <p:cNvPr id="35853" name="Picture 13"/>
          <p:cNvPicPr>
            <a:picLocks noChangeAspect="1" noChangeArrowheads="1"/>
          </p:cNvPicPr>
          <p:nvPr/>
        </p:nvPicPr>
        <p:blipFill>
          <a:blip r:embed="rId7" cstate="print"/>
          <a:srcRect/>
          <a:stretch>
            <a:fillRect/>
          </a:stretch>
        </p:blipFill>
        <p:spPr bwMode="auto">
          <a:xfrm rot="-873749">
            <a:off x="2008188" y="5907088"/>
            <a:ext cx="304800" cy="257175"/>
          </a:xfrm>
          <a:prstGeom prst="rect">
            <a:avLst/>
          </a:prstGeom>
          <a:noFill/>
          <a:ln w="9525">
            <a:noFill/>
            <a:miter lim="800000"/>
            <a:headEnd/>
            <a:tailEnd/>
          </a:ln>
        </p:spPr>
      </p:pic>
      <p:pic>
        <p:nvPicPr>
          <p:cNvPr id="17" name="Picture 5"/>
          <p:cNvPicPr>
            <a:picLocks noChangeAspect="1" noChangeArrowheads="1"/>
          </p:cNvPicPr>
          <p:nvPr/>
        </p:nvPicPr>
        <p:blipFill>
          <a:blip r:embed="rId8" cstate="print"/>
          <a:srcRect/>
          <a:stretch>
            <a:fillRect/>
          </a:stretch>
        </p:blipFill>
        <p:spPr bwMode="auto">
          <a:xfrm>
            <a:off x="4049713" y="4278313"/>
            <a:ext cx="65087" cy="65087"/>
          </a:xfrm>
          <a:prstGeom prst="rect">
            <a:avLst/>
          </a:prstGeom>
          <a:noFill/>
          <a:ln w="9525">
            <a:noFill/>
            <a:miter lim="800000"/>
            <a:headEnd/>
            <a:tailEnd/>
          </a:ln>
        </p:spPr>
      </p:pic>
      <p:sp>
        <p:nvSpPr>
          <p:cNvPr id="18" name="L-Shape 17"/>
          <p:cNvSpPr/>
          <p:nvPr/>
        </p:nvSpPr>
        <p:spPr bwMode="auto">
          <a:xfrm rot="16200000" flipH="1">
            <a:off x="5518944" y="2297907"/>
            <a:ext cx="304800" cy="722312"/>
          </a:xfrm>
          <a:prstGeom prst="corner">
            <a:avLst>
              <a:gd name="adj1" fmla="val 2559"/>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4.16667E-6 4.33526E-6 L -0.196 0.26589 L 0.17431 -0.56232 " pathEditMode="relative" rAng="0" ptsTypes="AAA">
                                      <p:cBhvr>
                                        <p:cTn id="6" dur="5000" fill="hold"/>
                                        <p:tgtEl>
                                          <p:spTgt spid="17"/>
                                        </p:tgtEl>
                                        <p:attrNameLst>
                                          <p:attrName>ppt_x</p:attrName>
                                          <p:attrName>ppt_y</p:attrName>
                                        </p:attrNameLst>
                                      </p:cBhvr>
                                      <p:rCtr x="-11" y="-148"/>
                                    </p:animMotion>
                                  </p:childTnLst>
                                </p:cTn>
                              </p:par>
                              <p:par>
                                <p:cTn id="7" presetID="0" presetClass="path" presetSubtype="0" accel="50000" decel="50000" fill="hold" nodeType="withEffect">
                                  <p:stCondLst>
                                    <p:cond delay="0"/>
                                  </p:stCondLst>
                                  <p:childTnLst>
                                    <p:animMotion origin="layout" path="M -2.77778E-7 4.44444E-6 C -0.00139 -0.00024 -0.0158 -0.00116 -0.01892 -0.00139 " pathEditMode="relative" rAng="0" ptsTypes="fa">
                                      <p:cBhvr>
                                        <p:cTn id="8" dur="2000" fill="hold"/>
                                        <p:tgtEl>
                                          <p:spTgt spid="35852"/>
                                        </p:tgtEl>
                                        <p:attrNameLst>
                                          <p:attrName>ppt_x</p:attrName>
                                          <p:attrName>ppt_y</p:attrName>
                                        </p:attrNameLst>
                                      </p:cBhvr>
                                      <p:rCtr x="-10" y="-1"/>
                                    </p:animMotion>
                                  </p:childTnLst>
                                </p:cTn>
                              </p:par>
                              <p:par>
                                <p:cTn id="9" presetID="0" presetClass="path" presetSubtype="0" accel="50000" decel="50000" fill="hold" nodeType="withEffect">
                                  <p:stCondLst>
                                    <p:cond delay="2500"/>
                                  </p:stCondLst>
                                  <p:childTnLst>
                                    <p:animMotion origin="layout" path="M -0.00104 -0.00116 C -0.00295 -0.00949 -0.07726 -0.13912 -0.08195 -0.14537 " pathEditMode="relative" rAng="0" ptsTypes="ff">
                                      <p:cBhvr>
                                        <p:cTn id="10" dur="2000" fill="hold"/>
                                        <p:tgtEl>
                                          <p:spTgt spid="35849"/>
                                        </p:tgtEl>
                                        <p:attrNameLst>
                                          <p:attrName>ppt_x</p:attrName>
                                          <p:attrName>ppt_y</p:attrName>
                                        </p:attrNameLst>
                                      </p:cBhvr>
                                      <p:rCtr x="-40" y="-72"/>
                                    </p:animMotion>
                                  </p:childTnLst>
                                </p:cTn>
                              </p:par>
                              <p:par>
                                <p:cTn id="11" presetID="8" presetClass="emph" presetSubtype="0" fill="hold" nodeType="withEffect">
                                  <p:stCondLst>
                                    <p:cond delay="3100"/>
                                  </p:stCondLst>
                                  <p:childTnLst>
                                    <p:animRot by="6600000">
                                      <p:cBhvr>
                                        <p:cTn id="12" dur="1000" fill="hold"/>
                                        <p:tgtEl>
                                          <p:spTgt spid="35849"/>
                                        </p:tgtEl>
                                        <p:attrNameLst>
                                          <p:attrName>r</p:attrName>
                                        </p:attrNameLst>
                                      </p:cBhvr>
                                    </p:animRot>
                                  </p:childTnLst>
                                </p:cTn>
                              </p:par>
                              <p:par>
                                <p:cTn id="13" presetID="0" presetClass="path" presetSubtype="0" accel="50000" decel="50000" fill="hold" nodeType="withEffect">
                                  <p:stCondLst>
                                    <p:cond delay="4700"/>
                                  </p:stCondLst>
                                  <p:childTnLst>
                                    <p:animMotion origin="layout" path="M 0.17587 -0.56296 L 0.2066 -0.28472 " pathEditMode="relative" rAng="0" ptsTypes="Ff">
                                      <p:cBhvr>
                                        <p:cTn id="14" dur="2000" fill="hold"/>
                                        <p:tgtEl>
                                          <p:spTgt spid="17"/>
                                        </p:tgtEl>
                                        <p:attrNameLst>
                                          <p:attrName>ppt_x</p:attrName>
                                          <p:attrName>ppt_y</p:attrName>
                                        </p:attrNameLst>
                                      </p:cBhvr>
                                      <p:rCtr x="15" y="139"/>
                                    </p:animMotion>
                                  </p:childTnLst>
                                </p:cTn>
                              </p:par>
                              <p:par>
                                <p:cTn id="15" presetID="0" presetClass="path" presetSubtype="0" accel="50000" decel="50000" fill="hold" nodeType="withEffect">
                                  <p:stCondLst>
                                    <p:cond delay="1600"/>
                                  </p:stCondLst>
                                  <p:childTnLst>
                                    <p:animMotion origin="layout" path="M -4.72222E-6 -2.59259E-6 C 0.01164 -0.00509 0.07726 0.02199 0.14428 0.02639 C 0.21129 0.03079 0.36285 0.09398 0.40747 0.01435 C 0.45191 -0.06805 0.40973 -0.37129 0.4106 -0.46828 " pathEditMode="relative" rAng="0" ptsTypes="fsaf">
                                      <p:cBhvr>
                                        <p:cTn id="16" dur="5600" fill="hold"/>
                                        <p:tgtEl>
                                          <p:spTgt spid="35853"/>
                                        </p:tgtEl>
                                        <p:attrNameLst>
                                          <p:attrName>ppt_x</p:attrName>
                                          <p:attrName>ppt_y</p:attrName>
                                        </p:attrNameLst>
                                      </p:cBhvr>
                                      <p:rCtr x="226" y="-187"/>
                                    </p:animMotion>
                                  </p:childTnLst>
                                </p:cTn>
                              </p:par>
                              <p:par>
                                <p:cTn id="17" presetID="8" presetClass="emph" presetSubtype="0" fill="hold" nodeType="withEffect">
                                  <p:stCondLst>
                                    <p:cond delay="900"/>
                                  </p:stCondLst>
                                  <p:childTnLst>
                                    <p:animRot by="-1500000">
                                      <p:cBhvr>
                                        <p:cTn id="18" dur="700" fill="hold"/>
                                        <p:tgtEl>
                                          <p:spTgt spid="35853"/>
                                        </p:tgtEl>
                                        <p:attrNameLst>
                                          <p:attrName>r</p:attrName>
                                        </p:attrNameLst>
                                      </p:cBhvr>
                                    </p:animRot>
                                  </p:childTnLst>
                                </p:cTn>
                              </p:par>
                              <p:par>
                                <p:cTn id="19" presetID="8" presetClass="emph" presetSubtype="0" fill="hold" nodeType="withEffect">
                                  <p:stCondLst>
                                    <p:cond delay="2100"/>
                                  </p:stCondLst>
                                  <p:childTnLst>
                                    <p:animRot by="-6600000">
                                      <p:cBhvr>
                                        <p:cTn id="20" dur="2600" fill="hold"/>
                                        <p:tgtEl>
                                          <p:spTgt spid="35853"/>
                                        </p:tgtEl>
                                        <p:attrNameLst>
                                          <p:attrName>r</p:attrName>
                                        </p:attrNameLst>
                                      </p:cBhvr>
                                    </p:animRot>
                                  </p:childTnLst>
                                </p:cTn>
                              </p:par>
                              <p:par>
                                <p:cTn id="21" presetID="10" presetClass="exit" presetSubtype="0" fill="hold" nodeType="withEffect">
                                  <p:stCondLst>
                                    <p:cond delay="6000"/>
                                  </p:stCondLst>
                                  <p:childTnLst>
                                    <p:animEffect transition="out" filter="fade">
                                      <p:cBhvr>
                                        <p:cTn id="22" dur="400"/>
                                        <p:tgtEl>
                                          <p:spTgt spid="35853"/>
                                        </p:tgtEl>
                                      </p:cBhvr>
                                    </p:animEffect>
                                    <p:set>
                                      <p:cBhvr>
                                        <p:cTn id="23" dur="1" fill="hold">
                                          <p:stCondLst>
                                            <p:cond delay="399"/>
                                          </p:stCondLst>
                                        </p:cTn>
                                        <p:tgtEl>
                                          <p:spTgt spid="35853"/>
                                        </p:tgtEl>
                                        <p:attrNameLst>
                                          <p:attrName>style.visibility</p:attrName>
                                        </p:attrNameLst>
                                      </p:cBhvr>
                                      <p:to>
                                        <p:strVal val="hidden"/>
                                      </p:to>
                                    </p:set>
                                  </p:childTnLst>
                                </p:cTn>
                              </p:par>
                              <p:par>
                                <p:cTn id="24" presetID="10" presetClass="entr" presetSubtype="0" fill="hold" nodeType="withEffect">
                                  <p:stCondLst>
                                    <p:cond delay="5700"/>
                                  </p:stCondLst>
                                  <p:childTnLst>
                                    <p:set>
                                      <p:cBhvr>
                                        <p:cTn id="25" dur="1" fill="hold">
                                          <p:stCondLst>
                                            <p:cond delay="0"/>
                                          </p:stCondLst>
                                        </p:cTn>
                                        <p:tgtEl>
                                          <p:spTgt spid="35851"/>
                                        </p:tgtEl>
                                        <p:attrNameLst>
                                          <p:attrName>style.visibility</p:attrName>
                                        </p:attrNameLst>
                                      </p:cBhvr>
                                      <p:to>
                                        <p:strVal val="visible"/>
                                      </p:to>
                                    </p:set>
                                    <p:animEffect transition="in" filter="fade">
                                      <p:cBhvr>
                                        <p:cTn id="26" dur="800"/>
                                        <p:tgtEl>
                                          <p:spTgt spid="35851"/>
                                        </p:tgtEl>
                                      </p:cBhvr>
                                    </p:animEffect>
                                  </p:childTnLst>
                                </p:cTn>
                              </p:par>
                              <p:par>
                                <p:cTn id="27" presetID="0" presetClass="path" presetSubtype="0" accel="50000" decel="50000" fill="hold" nodeType="withEffect">
                                  <p:stCondLst>
                                    <p:cond delay="5200"/>
                                  </p:stCondLst>
                                  <p:childTnLst>
                                    <p:animMotion origin="layout" path="M 0.00365 0.0132 C 0.00313 0.00486 0.00348 -0.04491 0.00365 -0.05324 " pathEditMode="relative" rAng="0" ptsTypes="ff">
                                      <p:cBhvr>
                                        <p:cTn id="28" dur="2300" fill="hold"/>
                                        <p:tgtEl>
                                          <p:spTgt spid="35851"/>
                                        </p:tgtEl>
                                        <p:attrNameLst>
                                          <p:attrName>ppt_x</p:attrName>
                                          <p:attrName>ppt_y</p:attrName>
                                        </p:attrNameLst>
                                      </p:cBhvr>
                                      <p:rCtr x="0" y="-33"/>
                                    </p:animMotion>
                                  </p:childTnLst>
                                </p:cTn>
                              </p:par>
                              <p:par>
                                <p:cTn id="29" presetID="8" presetClass="emph" presetSubtype="0" fill="hold" nodeType="withEffect">
                                  <p:stCondLst>
                                    <p:cond delay="3600"/>
                                  </p:stCondLst>
                                  <p:childTnLst>
                                    <p:animRot by="-16200000">
                                      <p:cBhvr>
                                        <p:cTn id="30" dur="1300" fill="hold"/>
                                        <p:tgtEl>
                                          <p:spTgt spid="35852"/>
                                        </p:tgtEl>
                                        <p:attrNameLst>
                                          <p:attrName>r</p:attrName>
                                        </p:attrNameLst>
                                      </p:cBhvr>
                                    </p:animRot>
                                  </p:childTnLst>
                                </p:cTn>
                              </p:par>
                              <p:par>
                                <p:cTn id="31" presetID="0" presetClass="path" presetSubtype="0" accel="50000" decel="50000" fill="hold" nodeType="withEffect">
                                  <p:stCondLst>
                                    <p:cond delay="2000"/>
                                  </p:stCondLst>
                                  <p:childTnLst>
                                    <p:animMotion origin="layout" path="M -0.0184 -0.00093 C -0.02326 -0.00602 -0.04045 -0.02246 -0.04792 -0.02963 C -0.06406 -0.0419 -0.09601 -0.06436 -0.11528 -0.07454 C -0.13785 -0.08473 -0.17222 -0.08797 -0.18351 -0.09051 " pathEditMode="relative" rAng="0" ptsTypes="ffff">
                                      <p:cBhvr>
                                        <p:cTn id="32" dur="2000" fill="hold"/>
                                        <p:tgtEl>
                                          <p:spTgt spid="35852"/>
                                        </p:tgtEl>
                                        <p:attrNameLst>
                                          <p:attrName>ppt_x</p:attrName>
                                          <p:attrName>ppt_y</p:attrName>
                                        </p:attrNameLst>
                                      </p:cBhvr>
                                      <p:rCtr x="-83" y="-45"/>
                                    </p:animMotion>
                                  </p:childTnLst>
                                </p:cTn>
                              </p:par>
                              <p:par>
                                <p:cTn id="33" presetID="0" presetClass="path" presetSubtype="0" accel="50000" decel="50000" fill="hold" nodeType="withEffect">
                                  <p:stCondLst>
                                    <p:cond delay="3900"/>
                                  </p:stCondLst>
                                  <p:childTnLst>
                                    <p:animMotion origin="layout" path="M -0.18351 -0.09051 C -0.18351 -0.09792 -0.18524 -0.55047 -0.18524 -0.55764 " pathEditMode="relative" rAng="0" ptsTypes="ff">
                                      <p:cBhvr>
                                        <p:cTn id="34" dur="2400" fill="hold"/>
                                        <p:tgtEl>
                                          <p:spTgt spid="35852"/>
                                        </p:tgtEl>
                                        <p:attrNameLst>
                                          <p:attrName>ppt_x</p:attrName>
                                          <p:attrName>ppt_y</p:attrName>
                                        </p:attrNameLst>
                                      </p:cBhvr>
                                      <p:rCtr x="-1" y="-234"/>
                                    </p:animMotion>
                                  </p:childTnLst>
                                </p:cTn>
                              </p:par>
                              <p:par>
                                <p:cTn id="35" presetID="8" presetClass="emph" presetSubtype="0" fill="hold" nodeType="withEffect">
                                  <p:stCondLst>
                                    <p:cond delay="4500"/>
                                  </p:stCondLst>
                                  <p:childTnLst>
                                    <p:animRot by="5400000">
                                      <p:cBhvr>
                                        <p:cTn id="36" dur="2000" fill="hold"/>
                                        <p:tgtEl>
                                          <p:spTgt spid="35852"/>
                                        </p:tgtEl>
                                        <p:attrNameLst>
                                          <p:attrName>r</p:attrName>
                                        </p:attrNameLst>
                                      </p:cBhvr>
                                    </p:animRot>
                                  </p:childTnLst>
                                </p:cTn>
                              </p:par>
                              <p:par>
                                <p:cTn id="37" presetID="1" presetClass="exit" presetSubtype="0" fill="hold" nodeType="withEffect">
                                  <p:stCondLst>
                                    <p:cond delay="6700"/>
                                  </p:stCondLst>
                                  <p:childTnLst>
                                    <p:set>
                                      <p:cBhvr>
                                        <p:cTn id="38" dur="1" fill="hold">
                                          <p:stCondLst>
                                            <p:cond delay="0"/>
                                          </p:stCondLst>
                                        </p:cTn>
                                        <p:tgtEl>
                                          <p:spTgt spid="17"/>
                                        </p:tgtEl>
                                        <p:attrNameLst>
                                          <p:attrName>style.visibility</p:attrName>
                                        </p:attrNameLst>
                                      </p:cBhvr>
                                      <p:to>
                                        <p:strVal val="hidden"/>
                                      </p:to>
                                    </p:set>
                                  </p:childTnLst>
                                </p:cTn>
                              </p:par>
                              <p:par>
                                <p:cTn id="39" presetID="8" presetClass="emph" presetSubtype="0" fill="hold" nodeType="withEffect">
                                  <p:stCondLst>
                                    <p:cond delay="6700"/>
                                  </p:stCondLst>
                                  <p:childTnLst>
                                    <p:animRot by="-4200000">
                                      <p:cBhvr>
                                        <p:cTn id="40" dur="800" fill="hold"/>
                                        <p:tgtEl>
                                          <p:spTgt spid="35849"/>
                                        </p:tgtEl>
                                        <p:attrNameLst>
                                          <p:attrName>r</p:attrName>
                                        </p:attrNameLst>
                                      </p:cBhvr>
                                    </p:animRo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838200" y="0"/>
            <a:ext cx="7467600" cy="1143000"/>
          </a:xfrm>
        </p:spPr>
        <p:txBody>
          <a:bodyPr/>
          <a:lstStyle/>
          <a:p>
            <a:r>
              <a:rPr lang="en-US" sz="3600" smtClean="0"/>
              <a:t>Extra base hit to outfield </a:t>
            </a:r>
            <a:br>
              <a:rPr lang="en-US" sz="3600" smtClean="0"/>
            </a:br>
            <a:r>
              <a:rPr lang="en-US" sz="3600" smtClean="0"/>
              <a:t>Adjust to Secondary Position</a:t>
            </a:r>
          </a:p>
        </p:txBody>
      </p:sp>
      <p:pic>
        <p:nvPicPr>
          <p:cNvPr id="38915" name="Picture 2"/>
          <p:cNvPicPr>
            <a:picLocks noChangeAspect="1" noChangeArrowheads="1"/>
          </p:cNvPicPr>
          <p:nvPr/>
        </p:nvPicPr>
        <p:blipFill>
          <a:blip r:embed="rId3" cstate="print"/>
          <a:srcRect/>
          <a:stretch>
            <a:fillRect/>
          </a:stretch>
        </p:blipFill>
        <p:spPr bwMode="auto">
          <a:xfrm>
            <a:off x="1524000" y="1143000"/>
            <a:ext cx="6434138" cy="5732463"/>
          </a:xfrm>
          <a:prstGeom prst="rect">
            <a:avLst/>
          </a:prstGeom>
          <a:noFill/>
          <a:ln w="9525">
            <a:noFill/>
            <a:miter lim="800000"/>
            <a:headEnd/>
            <a:tailEnd/>
          </a:ln>
        </p:spPr>
      </p:pic>
      <p:pic>
        <p:nvPicPr>
          <p:cNvPr id="35851" name="Picture 11"/>
          <p:cNvPicPr>
            <a:picLocks noChangeAspect="1" noChangeArrowheads="1"/>
          </p:cNvPicPr>
          <p:nvPr/>
        </p:nvPicPr>
        <p:blipFill>
          <a:blip r:embed="rId4" cstate="print"/>
          <a:srcRect/>
          <a:stretch>
            <a:fillRect/>
          </a:stretch>
        </p:blipFill>
        <p:spPr bwMode="auto">
          <a:xfrm rot="290672">
            <a:off x="6008688" y="2870200"/>
            <a:ext cx="136525" cy="630238"/>
          </a:xfrm>
          <a:prstGeom prst="rect">
            <a:avLst/>
          </a:prstGeom>
          <a:noFill/>
          <a:ln w="9525">
            <a:noFill/>
            <a:miter lim="800000"/>
            <a:headEnd/>
            <a:tailEnd/>
          </a:ln>
        </p:spPr>
      </p:pic>
      <p:pic>
        <p:nvPicPr>
          <p:cNvPr id="35852" name="Picture 12"/>
          <p:cNvPicPr>
            <a:picLocks noChangeAspect="1" noChangeArrowheads="1"/>
          </p:cNvPicPr>
          <p:nvPr/>
        </p:nvPicPr>
        <p:blipFill>
          <a:blip r:embed="rId5" cstate="print"/>
          <a:srcRect/>
          <a:stretch>
            <a:fillRect/>
          </a:stretch>
        </p:blipFill>
        <p:spPr bwMode="auto">
          <a:xfrm>
            <a:off x="6938963" y="6218238"/>
            <a:ext cx="147637" cy="242887"/>
          </a:xfrm>
          <a:prstGeom prst="rect">
            <a:avLst/>
          </a:prstGeom>
          <a:noFill/>
          <a:ln w="9525">
            <a:noFill/>
            <a:miter lim="800000"/>
            <a:headEnd/>
            <a:tailEnd/>
          </a:ln>
        </p:spPr>
      </p:pic>
      <p:pic>
        <p:nvPicPr>
          <p:cNvPr id="35853" name="Picture 13"/>
          <p:cNvPicPr>
            <a:picLocks noChangeAspect="1" noChangeArrowheads="1"/>
          </p:cNvPicPr>
          <p:nvPr/>
        </p:nvPicPr>
        <p:blipFill>
          <a:blip r:embed="rId6" cstate="print"/>
          <a:srcRect/>
          <a:stretch>
            <a:fillRect/>
          </a:stretch>
        </p:blipFill>
        <p:spPr bwMode="auto">
          <a:xfrm rot="-873749">
            <a:off x="2008188" y="5907088"/>
            <a:ext cx="304800" cy="257175"/>
          </a:xfrm>
          <a:prstGeom prst="rect">
            <a:avLst/>
          </a:prstGeom>
          <a:noFill/>
          <a:ln w="9525">
            <a:noFill/>
            <a:miter lim="800000"/>
            <a:headEnd/>
            <a:tailEnd/>
          </a:ln>
        </p:spPr>
      </p:pic>
      <p:pic>
        <p:nvPicPr>
          <p:cNvPr id="17" name="Picture 5"/>
          <p:cNvPicPr>
            <a:picLocks noChangeAspect="1" noChangeArrowheads="1"/>
          </p:cNvPicPr>
          <p:nvPr/>
        </p:nvPicPr>
        <p:blipFill>
          <a:blip r:embed="rId7" cstate="print"/>
          <a:srcRect/>
          <a:stretch>
            <a:fillRect/>
          </a:stretch>
        </p:blipFill>
        <p:spPr bwMode="auto">
          <a:xfrm>
            <a:off x="4049713" y="4278313"/>
            <a:ext cx="65087" cy="65087"/>
          </a:xfrm>
          <a:prstGeom prst="rect">
            <a:avLst/>
          </a:prstGeom>
          <a:noFill/>
          <a:ln w="9525">
            <a:noFill/>
            <a:miter lim="800000"/>
            <a:headEnd/>
            <a:tailEnd/>
          </a:ln>
        </p:spPr>
      </p:pic>
      <p:pic>
        <p:nvPicPr>
          <p:cNvPr id="10" name="Picture 9"/>
          <p:cNvPicPr>
            <a:picLocks noChangeAspect="1" noChangeArrowheads="1"/>
          </p:cNvPicPr>
          <p:nvPr/>
        </p:nvPicPr>
        <p:blipFill>
          <a:blip r:embed="rId8" cstate="print"/>
          <a:srcRect/>
          <a:stretch>
            <a:fillRect/>
          </a:stretch>
        </p:blipFill>
        <p:spPr bwMode="auto">
          <a:xfrm rot="2623392">
            <a:off x="6686550" y="3248025"/>
            <a:ext cx="280988" cy="249238"/>
          </a:xfrm>
          <a:prstGeom prst="rect">
            <a:avLst/>
          </a:prstGeom>
          <a:noFill/>
          <a:ln w="9525">
            <a:noFill/>
            <a:miter lim="800000"/>
            <a:headEnd/>
            <a:tailEnd/>
          </a:ln>
        </p:spPr>
      </p:pic>
      <p:sp>
        <p:nvSpPr>
          <p:cNvPr id="18" name="L-Shape 17"/>
          <p:cNvSpPr/>
          <p:nvPr/>
        </p:nvSpPr>
        <p:spPr bwMode="auto">
          <a:xfrm rot="14712834" flipH="1">
            <a:off x="5663407" y="2350294"/>
            <a:ext cx="96837" cy="714375"/>
          </a:xfrm>
          <a:prstGeom prst="corner">
            <a:avLst>
              <a:gd name="adj1" fmla="val 2559"/>
              <a:gd name="adj2" fmla="val 1558"/>
            </a:avLst>
          </a:prstGeom>
          <a:solidFill>
            <a:srgbClr val="FFFF00"/>
          </a:solidFill>
          <a:ln w="2857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4.16667E-6 -0.00024 L -0.196 0.26543 L 0.21563 -0.53272 " pathEditMode="relative" rAng="0" ptsTypes="AAA">
                                      <p:cBhvr>
                                        <p:cTn id="6" dur="5000" fill="hold"/>
                                        <p:tgtEl>
                                          <p:spTgt spid="17"/>
                                        </p:tgtEl>
                                        <p:attrNameLst>
                                          <p:attrName>ppt_x</p:attrName>
                                          <p:attrName>ppt_y</p:attrName>
                                        </p:attrNameLst>
                                      </p:cBhvr>
                                      <p:rCtr x="1000" y="-13300"/>
                                    </p:animMotion>
                                  </p:childTnLst>
                                </p:cTn>
                              </p:par>
                              <p:par>
                                <p:cTn id="7" presetID="0" presetClass="path" presetSubtype="0" accel="50000" decel="50000" fill="hold" nodeType="withEffect">
                                  <p:stCondLst>
                                    <p:cond delay="0"/>
                                  </p:stCondLst>
                                  <p:childTnLst>
                                    <p:animMotion origin="layout" path="M -2.77778E-7 4.44444E-6 C -0.00139 -0.00024 -0.0158 -0.00116 -0.01892 -0.00139 " pathEditMode="relative" rAng="0" ptsTypes="fa">
                                      <p:cBhvr>
                                        <p:cTn id="8" dur="2000" fill="hold"/>
                                        <p:tgtEl>
                                          <p:spTgt spid="35852"/>
                                        </p:tgtEl>
                                        <p:attrNameLst>
                                          <p:attrName>ppt_x</p:attrName>
                                          <p:attrName>ppt_y</p:attrName>
                                        </p:attrNameLst>
                                      </p:cBhvr>
                                      <p:rCtr x="-1000" y="-100"/>
                                    </p:animMotion>
                                  </p:childTnLst>
                                </p:cTn>
                              </p:par>
                              <p:par>
                                <p:cTn id="9" presetID="0" presetClass="path" presetSubtype="0" accel="50000" decel="50000" fill="hold" nodeType="withEffect">
                                  <p:stCondLst>
                                    <p:cond delay="2300"/>
                                  </p:stCondLst>
                                  <p:childTnLst>
                                    <p:animMotion origin="layout" path="M 0.00069 0.00115 C -0.00122 -0.00718 -0.0842 -0.1419 -0.08889 -0.14815 " pathEditMode="relative" rAng="0" ptsTypes="ff">
                                      <p:cBhvr>
                                        <p:cTn id="10" dur="2000" fill="hold"/>
                                        <p:tgtEl>
                                          <p:spTgt spid="10"/>
                                        </p:tgtEl>
                                        <p:attrNameLst>
                                          <p:attrName>ppt_x</p:attrName>
                                          <p:attrName>ppt_y</p:attrName>
                                        </p:attrNameLst>
                                      </p:cBhvr>
                                      <p:rCtr x="-4500" y="-7500"/>
                                    </p:animMotion>
                                  </p:childTnLst>
                                </p:cTn>
                              </p:par>
                              <p:par>
                                <p:cTn id="11" presetID="8" presetClass="emph" presetSubtype="0" fill="hold" nodeType="withEffect">
                                  <p:stCondLst>
                                    <p:cond delay="3100"/>
                                  </p:stCondLst>
                                  <p:childTnLst>
                                    <p:animRot by="7800000">
                                      <p:cBhvr>
                                        <p:cTn id="12" dur="900" fill="hold"/>
                                        <p:tgtEl>
                                          <p:spTgt spid="10"/>
                                        </p:tgtEl>
                                        <p:attrNameLst>
                                          <p:attrName>r</p:attrName>
                                        </p:attrNameLst>
                                      </p:cBhvr>
                                    </p:animRot>
                                  </p:childTnLst>
                                </p:cTn>
                              </p:par>
                              <p:par>
                                <p:cTn id="13" presetID="8" presetClass="emph" presetSubtype="0" fill="hold" nodeType="withEffect">
                                  <p:stCondLst>
                                    <p:cond delay="6600"/>
                                  </p:stCondLst>
                                  <p:childTnLst>
                                    <p:animRot by="-7800000">
                                      <p:cBhvr>
                                        <p:cTn id="14" dur="900" fill="hold"/>
                                        <p:tgtEl>
                                          <p:spTgt spid="10"/>
                                        </p:tgtEl>
                                        <p:attrNameLst>
                                          <p:attrName>r</p:attrName>
                                        </p:attrNameLst>
                                      </p:cBhvr>
                                    </p:animRot>
                                  </p:childTnLst>
                                </p:cTn>
                              </p:par>
                              <p:par>
                                <p:cTn id="15" presetID="0" presetClass="path" presetSubtype="0" accel="50000" decel="50000" fill="hold" nodeType="withEffect">
                                  <p:stCondLst>
                                    <p:cond delay="4700"/>
                                  </p:stCondLst>
                                  <p:childTnLst>
                                    <p:animMotion origin="layout" path="M 0.21563 -0.53077 L 0.20157 -0.2906 " pathEditMode="relative" rAng="0" ptsTypes="FF">
                                      <p:cBhvr>
                                        <p:cTn id="16" dur="2000" fill="hold"/>
                                        <p:tgtEl>
                                          <p:spTgt spid="17"/>
                                        </p:tgtEl>
                                        <p:attrNameLst>
                                          <p:attrName>ppt_x</p:attrName>
                                          <p:attrName>ppt_y</p:attrName>
                                        </p:attrNameLst>
                                      </p:cBhvr>
                                      <p:rCtr x="-700" y="12000"/>
                                    </p:animMotion>
                                  </p:childTnLst>
                                </p:cTn>
                              </p:par>
                              <p:par>
                                <p:cTn id="17" presetID="0" presetClass="path" presetSubtype="0" accel="50000" decel="50000" fill="hold" nodeType="withEffect">
                                  <p:stCondLst>
                                    <p:cond delay="1600"/>
                                  </p:stCondLst>
                                  <p:childTnLst>
                                    <p:animMotion origin="layout" path="M -4.72222E-6 -2.59259E-6 C 0.01164 -0.00509 0.07726 0.02199 0.14428 0.02639 C 0.21129 0.03079 0.36285 0.09398 0.40747 0.01435 C 0.4533 -0.06852 0.41875 -0.37361 0.41962 -0.4706 " pathEditMode="relative" rAng="0" ptsTypes="fsaf">
                                      <p:cBhvr>
                                        <p:cTn id="18" dur="5600" fill="hold"/>
                                        <p:tgtEl>
                                          <p:spTgt spid="35853"/>
                                        </p:tgtEl>
                                        <p:attrNameLst>
                                          <p:attrName>ppt_x</p:attrName>
                                          <p:attrName>ppt_y</p:attrName>
                                        </p:attrNameLst>
                                      </p:cBhvr>
                                      <p:rCtr x="22700" y="-18800"/>
                                    </p:animMotion>
                                  </p:childTnLst>
                                </p:cTn>
                              </p:par>
                              <p:par>
                                <p:cTn id="19" presetID="8" presetClass="emph" presetSubtype="0" fill="hold" nodeType="withEffect">
                                  <p:stCondLst>
                                    <p:cond delay="900"/>
                                  </p:stCondLst>
                                  <p:childTnLst>
                                    <p:animRot by="-1500000">
                                      <p:cBhvr>
                                        <p:cTn id="20" dur="700" fill="hold"/>
                                        <p:tgtEl>
                                          <p:spTgt spid="35853"/>
                                        </p:tgtEl>
                                        <p:attrNameLst>
                                          <p:attrName>r</p:attrName>
                                        </p:attrNameLst>
                                      </p:cBhvr>
                                    </p:animRot>
                                  </p:childTnLst>
                                </p:cTn>
                              </p:par>
                              <p:par>
                                <p:cTn id="21" presetID="8" presetClass="emph" presetSubtype="0" fill="hold" nodeType="withEffect">
                                  <p:stCondLst>
                                    <p:cond delay="2100"/>
                                  </p:stCondLst>
                                  <p:childTnLst>
                                    <p:animRot by="-6600000">
                                      <p:cBhvr>
                                        <p:cTn id="22" dur="2600" fill="hold"/>
                                        <p:tgtEl>
                                          <p:spTgt spid="35853"/>
                                        </p:tgtEl>
                                        <p:attrNameLst>
                                          <p:attrName>r</p:attrName>
                                        </p:attrNameLst>
                                      </p:cBhvr>
                                    </p:animRot>
                                  </p:childTnLst>
                                </p:cTn>
                              </p:par>
                              <p:par>
                                <p:cTn id="23" presetID="10" presetClass="exit" presetSubtype="0" fill="hold" nodeType="withEffect">
                                  <p:stCondLst>
                                    <p:cond delay="6000"/>
                                  </p:stCondLst>
                                  <p:childTnLst>
                                    <p:animEffect transition="out" filter="fade">
                                      <p:cBhvr>
                                        <p:cTn id="24" dur="400"/>
                                        <p:tgtEl>
                                          <p:spTgt spid="35853"/>
                                        </p:tgtEl>
                                      </p:cBhvr>
                                    </p:animEffect>
                                    <p:set>
                                      <p:cBhvr>
                                        <p:cTn id="25" dur="1" fill="hold">
                                          <p:stCondLst>
                                            <p:cond delay="399"/>
                                          </p:stCondLst>
                                        </p:cTn>
                                        <p:tgtEl>
                                          <p:spTgt spid="35853"/>
                                        </p:tgtEl>
                                        <p:attrNameLst>
                                          <p:attrName>style.visibility</p:attrName>
                                        </p:attrNameLst>
                                      </p:cBhvr>
                                      <p:to>
                                        <p:strVal val="hidden"/>
                                      </p:to>
                                    </p:set>
                                  </p:childTnLst>
                                </p:cTn>
                              </p:par>
                              <p:par>
                                <p:cTn id="26" presetID="10" presetClass="entr" presetSubtype="0" fill="hold" nodeType="withEffect">
                                  <p:stCondLst>
                                    <p:cond delay="5700"/>
                                  </p:stCondLst>
                                  <p:childTnLst>
                                    <p:set>
                                      <p:cBhvr>
                                        <p:cTn id="27" dur="1" fill="hold">
                                          <p:stCondLst>
                                            <p:cond delay="0"/>
                                          </p:stCondLst>
                                        </p:cTn>
                                        <p:tgtEl>
                                          <p:spTgt spid="35851"/>
                                        </p:tgtEl>
                                        <p:attrNameLst>
                                          <p:attrName>style.visibility</p:attrName>
                                        </p:attrNameLst>
                                      </p:cBhvr>
                                      <p:to>
                                        <p:strVal val="visible"/>
                                      </p:to>
                                    </p:set>
                                    <p:animEffect transition="in" filter="fade">
                                      <p:cBhvr>
                                        <p:cTn id="28" dur="800"/>
                                        <p:tgtEl>
                                          <p:spTgt spid="35851"/>
                                        </p:tgtEl>
                                      </p:cBhvr>
                                    </p:animEffect>
                                  </p:childTnLst>
                                </p:cTn>
                              </p:par>
                              <p:par>
                                <p:cTn id="29" presetID="0" presetClass="path" presetSubtype="0" accel="50000" decel="50000" fill="hold" nodeType="withEffect">
                                  <p:stCondLst>
                                    <p:cond delay="5200"/>
                                  </p:stCondLst>
                                  <p:childTnLst>
                                    <p:animMotion origin="layout" path="M 0.00365 0.0132 C 0.00313 0.00486 0.00087 -0.05046 0.00105 -0.05879 " pathEditMode="relative" rAng="0" ptsTypes="ff">
                                      <p:cBhvr>
                                        <p:cTn id="30" dur="2400" fill="hold"/>
                                        <p:tgtEl>
                                          <p:spTgt spid="35851"/>
                                        </p:tgtEl>
                                        <p:attrNameLst>
                                          <p:attrName>ppt_x</p:attrName>
                                          <p:attrName>ppt_y</p:attrName>
                                        </p:attrNameLst>
                                      </p:cBhvr>
                                      <p:rCtr x="-100" y="-3600"/>
                                    </p:animMotion>
                                  </p:childTnLst>
                                </p:cTn>
                              </p:par>
                              <p:par>
                                <p:cTn id="31" presetID="8" presetClass="emph" presetSubtype="0" fill="hold" nodeType="withEffect">
                                  <p:stCondLst>
                                    <p:cond delay="6100"/>
                                  </p:stCondLst>
                                  <p:childTnLst>
                                    <p:animRot by="-600000">
                                      <p:cBhvr>
                                        <p:cTn id="32" dur="1100" fill="hold"/>
                                        <p:tgtEl>
                                          <p:spTgt spid="35851"/>
                                        </p:tgtEl>
                                        <p:attrNameLst>
                                          <p:attrName>r</p:attrName>
                                        </p:attrNameLst>
                                      </p:cBhvr>
                                    </p:animRot>
                                  </p:childTnLst>
                                </p:cTn>
                              </p:par>
                              <p:par>
                                <p:cTn id="33" presetID="8" presetClass="emph" presetSubtype="0" fill="hold" nodeType="withEffect">
                                  <p:stCondLst>
                                    <p:cond delay="3600"/>
                                  </p:stCondLst>
                                  <p:childTnLst>
                                    <p:animRot by="-16200000">
                                      <p:cBhvr>
                                        <p:cTn id="34" dur="1300" fill="hold"/>
                                        <p:tgtEl>
                                          <p:spTgt spid="35852"/>
                                        </p:tgtEl>
                                        <p:attrNameLst>
                                          <p:attrName>r</p:attrName>
                                        </p:attrNameLst>
                                      </p:cBhvr>
                                    </p:animRot>
                                  </p:childTnLst>
                                </p:cTn>
                              </p:par>
                              <p:par>
                                <p:cTn id="35" presetID="0" presetClass="path" presetSubtype="0" accel="50000" decel="50000" fill="hold" nodeType="withEffect">
                                  <p:stCondLst>
                                    <p:cond delay="2000"/>
                                  </p:stCondLst>
                                  <p:childTnLst>
                                    <p:animMotion origin="layout" path="M -0.0184 -0.00093 C -0.02326 -0.00602 -0.04045 -0.02246 -0.04792 -0.02963 C -0.06406 -0.0419 -0.09601 -0.06436 -0.11528 -0.07454 C -0.13785 -0.08473 -0.17222 -0.08797 -0.18351 -0.09051 " pathEditMode="relative" rAng="0" ptsTypes="ffff">
                                      <p:cBhvr>
                                        <p:cTn id="36" dur="2000" fill="hold"/>
                                        <p:tgtEl>
                                          <p:spTgt spid="35852"/>
                                        </p:tgtEl>
                                        <p:attrNameLst>
                                          <p:attrName>ppt_x</p:attrName>
                                          <p:attrName>ppt_y</p:attrName>
                                        </p:attrNameLst>
                                      </p:cBhvr>
                                      <p:rCtr x="-8300" y="-4500"/>
                                    </p:animMotion>
                                  </p:childTnLst>
                                </p:cTn>
                              </p:par>
                              <p:par>
                                <p:cTn id="37" presetID="0" presetClass="path" presetSubtype="0" accel="50000" decel="50000" fill="hold" nodeType="withEffect">
                                  <p:stCondLst>
                                    <p:cond delay="3900"/>
                                  </p:stCondLst>
                                  <p:childTnLst>
                                    <p:animMotion origin="layout" path="M -0.18351 -0.09051 C -0.18351 -0.09769 -0.18906 -0.46551 -0.1901 -0.54051 " pathEditMode="relative" rAng="0" ptsTypes="fF">
                                      <p:cBhvr>
                                        <p:cTn id="38" dur="2200" fill="hold"/>
                                        <p:tgtEl>
                                          <p:spTgt spid="35852"/>
                                        </p:tgtEl>
                                        <p:attrNameLst>
                                          <p:attrName>ppt_x</p:attrName>
                                          <p:attrName>ppt_y</p:attrName>
                                        </p:attrNameLst>
                                      </p:cBhvr>
                                      <p:rCtr x="-300" y="-22500"/>
                                    </p:animMotion>
                                  </p:childTnLst>
                                </p:cTn>
                              </p:par>
                              <p:par>
                                <p:cTn id="39" presetID="8" presetClass="emph" presetSubtype="0" fill="hold" nodeType="withEffect">
                                  <p:stCondLst>
                                    <p:cond delay="4500"/>
                                  </p:stCondLst>
                                  <p:childTnLst>
                                    <p:animRot by="4800000">
                                      <p:cBhvr>
                                        <p:cTn id="40" dur="1700" fill="hold"/>
                                        <p:tgtEl>
                                          <p:spTgt spid="35852"/>
                                        </p:tgtEl>
                                        <p:attrNameLst>
                                          <p:attrName>r</p:attrName>
                                        </p:attrNameLst>
                                      </p:cBhvr>
                                    </p:animRot>
                                  </p:childTnLst>
                                </p:cTn>
                              </p:par>
                              <p:par>
                                <p:cTn id="41" presetID="8" presetClass="emph" presetSubtype="0" fill="hold" nodeType="withEffect">
                                  <p:stCondLst>
                                    <p:cond delay="5900"/>
                                  </p:stCondLst>
                                  <p:childTnLst>
                                    <p:animRot by="-900000">
                                      <p:cBhvr>
                                        <p:cTn id="42" dur="1200" fill="hold"/>
                                        <p:tgtEl>
                                          <p:spTgt spid="35852"/>
                                        </p:tgtEl>
                                        <p:attrNameLst>
                                          <p:attrName>r</p:attrName>
                                        </p:attrNameLst>
                                      </p:cBhvr>
                                    </p:animRot>
                                  </p:childTnLst>
                                </p:cTn>
                              </p:par>
                              <p:par>
                                <p:cTn id="43" presetID="0" presetClass="path" presetSubtype="0" accel="50000" decel="50000" fill="hold" nodeType="withEffect">
                                  <p:stCondLst>
                                    <p:cond delay="6200"/>
                                  </p:stCondLst>
                                  <p:childTnLst>
                                    <p:animMotion origin="layout" path="M -0.19028 -0.53912 C -0.18993 -0.53565 -0.18194 -0.51575 -0.1816 -0.51227 " pathEditMode="relative" rAng="0" ptsTypes="ff">
                                      <p:cBhvr>
                                        <p:cTn id="44" dur="1000" fill="hold"/>
                                        <p:tgtEl>
                                          <p:spTgt spid="35852"/>
                                        </p:tgtEl>
                                        <p:attrNameLst>
                                          <p:attrName>ppt_x</p:attrName>
                                          <p:attrName>ppt_y</p:attrName>
                                        </p:attrNameLst>
                                      </p:cBhvr>
                                      <p:rCtr x="400" y="1300"/>
                                    </p:animMotion>
                                  </p:childTnLst>
                                </p:cTn>
                              </p:par>
                              <p:par>
                                <p:cTn id="45" presetID="1" presetClass="exit" presetSubtype="0" fill="hold" nodeType="withEffect">
                                  <p:stCondLst>
                                    <p:cond delay="6700"/>
                                  </p:stCondLst>
                                  <p:childTnLst>
                                    <p:set>
                                      <p:cBhvr>
                                        <p:cTn id="46" dur="1" fill="hold">
                                          <p:stCondLst>
                                            <p:cond delay="0"/>
                                          </p:stCondLst>
                                        </p:cTn>
                                        <p:tgtEl>
                                          <p:spTgt spid="17"/>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Views on throws from 3B</a:t>
            </a:r>
          </a:p>
        </p:txBody>
      </p:sp>
      <p:pic>
        <p:nvPicPr>
          <p:cNvPr id="40963" name="Picture 2"/>
          <p:cNvPicPr>
            <a:picLocks noChangeAspect="1" noChangeArrowheads="1"/>
          </p:cNvPicPr>
          <p:nvPr/>
        </p:nvPicPr>
        <p:blipFill>
          <a:blip r:embed="rId3" cstate="print"/>
          <a:srcRect/>
          <a:stretch>
            <a:fillRect/>
          </a:stretch>
        </p:blipFill>
        <p:spPr bwMode="auto">
          <a:xfrm>
            <a:off x="1524000" y="1125538"/>
            <a:ext cx="6434138" cy="5732462"/>
          </a:xfrm>
          <a:prstGeom prst="rect">
            <a:avLst/>
          </a:prstGeom>
          <a:noFill/>
          <a:ln w="9525">
            <a:noFill/>
            <a:miter lim="800000"/>
            <a:headEnd/>
            <a:tailEnd/>
          </a:ln>
        </p:spPr>
      </p:pic>
      <p:sp>
        <p:nvSpPr>
          <p:cNvPr id="40964" name="TextBox 3"/>
          <p:cNvSpPr txBox="1">
            <a:spLocks noChangeArrowheads="1"/>
          </p:cNvSpPr>
          <p:nvPr/>
        </p:nvSpPr>
        <p:spPr bwMode="auto">
          <a:xfrm>
            <a:off x="6400800" y="5176838"/>
            <a:ext cx="390525" cy="461962"/>
          </a:xfrm>
          <a:prstGeom prst="rect">
            <a:avLst/>
          </a:prstGeom>
          <a:noFill/>
          <a:ln w="9525">
            <a:noFill/>
            <a:miter lim="800000"/>
            <a:headEnd/>
            <a:tailEnd/>
          </a:ln>
        </p:spPr>
        <p:txBody>
          <a:bodyPr wrap="none">
            <a:spAutoFit/>
          </a:bodyPr>
          <a:lstStyle/>
          <a:p>
            <a:r>
              <a:rPr lang="en-US" b="1">
                <a:solidFill>
                  <a:srgbClr val="00B050"/>
                </a:solidFill>
              </a:rPr>
              <a:t>B</a:t>
            </a:r>
          </a:p>
        </p:txBody>
      </p:sp>
      <p:sp>
        <p:nvSpPr>
          <p:cNvPr id="40965" name="TextBox 5"/>
          <p:cNvSpPr txBox="1">
            <a:spLocks noChangeArrowheads="1"/>
          </p:cNvSpPr>
          <p:nvPr/>
        </p:nvSpPr>
        <p:spPr bwMode="auto">
          <a:xfrm>
            <a:off x="6477000" y="5786438"/>
            <a:ext cx="407988" cy="461962"/>
          </a:xfrm>
          <a:prstGeom prst="rect">
            <a:avLst/>
          </a:prstGeom>
          <a:noFill/>
          <a:ln w="9525">
            <a:noFill/>
            <a:miter lim="800000"/>
            <a:headEnd/>
            <a:tailEnd/>
          </a:ln>
        </p:spPr>
        <p:txBody>
          <a:bodyPr wrap="none">
            <a:spAutoFit/>
          </a:bodyPr>
          <a:lstStyle/>
          <a:p>
            <a:r>
              <a:rPr lang="en-US" b="1">
                <a:solidFill>
                  <a:srgbClr val="FF0000"/>
                </a:solidFill>
              </a:rPr>
              <a:t>A</a:t>
            </a:r>
          </a:p>
        </p:txBody>
      </p:sp>
      <p:pic>
        <p:nvPicPr>
          <p:cNvPr id="40966" name="Picture 8"/>
          <p:cNvPicPr>
            <a:picLocks noChangeAspect="1" noChangeArrowheads="1"/>
          </p:cNvPicPr>
          <p:nvPr/>
        </p:nvPicPr>
        <p:blipFill>
          <a:blip r:embed="rId4" cstate="print"/>
          <a:srcRect/>
          <a:stretch>
            <a:fillRect/>
          </a:stretch>
        </p:blipFill>
        <p:spPr bwMode="auto">
          <a:xfrm>
            <a:off x="6858000" y="6232525"/>
            <a:ext cx="152400" cy="24447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295400" y="-76200"/>
            <a:ext cx="6705600" cy="1143000"/>
          </a:xfrm>
        </p:spPr>
        <p:txBody>
          <a:bodyPr/>
          <a:lstStyle/>
          <a:p>
            <a:r>
              <a:rPr lang="en-US" smtClean="0"/>
              <a:t>Throw from 3B</a:t>
            </a:r>
          </a:p>
        </p:txBody>
      </p:sp>
      <p:pic>
        <p:nvPicPr>
          <p:cNvPr id="4" name="Picture 3"/>
          <p:cNvPicPr>
            <a:picLocks noChangeAspect="1"/>
          </p:cNvPicPr>
          <p:nvPr/>
        </p:nvPicPr>
        <p:blipFill>
          <a:blip r:embed="rId3" cstate="print"/>
          <a:srcRect/>
          <a:stretch>
            <a:fillRect/>
          </a:stretch>
        </p:blipFill>
        <p:spPr bwMode="auto">
          <a:xfrm>
            <a:off x="638175" y="1069975"/>
            <a:ext cx="7972425" cy="5711825"/>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1171575" y="1001713"/>
            <a:ext cx="6829425" cy="5726112"/>
          </a:xfrm>
          <a:prstGeom prst="rect">
            <a:avLst/>
          </a:prstGeom>
          <a:noFill/>
          <a:ln w="9525">
            <a:noFill/>
            <a:miter lim="800000"/>
            <a:headEnd/>
            <a:tailEnd/>
          </a:ln>
        </p:spPr>
      </p:pic>
      <p:sp>
        <p:nvSpPr>
          <p:cNvPr id="6" name="TextBox 3"/>
          <p:cNvSpPr txBox="1">
            <a:spLocks noChangeArrowheads="1"/>
          </p:cNvSpPr>
          <p:nvPr/>
        </p:nvSpPr>
        <p:spPr bwMode="auto">
          <a:xfrm>
            <a:off x="8677275" y="6059488"/>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7" name="TextBox 5"/>
          <p:cNvSpPr txBox="1">
            <a:spLocks noChangeArrowheads="1"/>
          </p:cNvSpPr>
          <p:nvPr/>
        </p:nvSpPr>
        <p:spPr bwMode="auto">
          <a:xfrm>
            <a:off x="8661400" y="5029200"/>
            <a:ext cx="390525" cy="460375"/>
          </a:xfrm>
          <a:prstGeom prst="rect">
            <a:avLst/>
          </a:prstGeom>
          <a:noFill/>
          <a:ln w="9525">
            <a:noFill/>
            <a:miter lim="800000"/>
            <a:headEnd/>
            <a:tailEnd/>
          </a:ln>
        </p:spPr>
        <p:txBody>
          <a:bodyPr wrap="none">
            <a:spAutoFit/>
          </a:bodyPr>
          <a:lstStyle/>
          <a:p>
            <a:r>
              <a:rPr lang="en-US" b="1">
                <a:solidFill>
                  <a:srgbClr val="00B050"/>
                </a:solidFill>
              </a:rPr>
              <a:t>B</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838200" y="76200"/>
            <a:ext cx="7467600" cy="1143000"/>
          </a:xfrm>
        </p:spPr>
        <p:txBody>
          <a:bodyPr/>
          <a:lstStyle/>
          <a:p>
            <a:r>
              <a:rPr lang="en-US" sz="3600" smtClean="0"/>
              <a:t>Throw from Short Stop, </a:t>
            </a:r>
            <a:br>
              <a:rPr lang="en-US" sz="3600" smtClean="0"/>
            </a:br>
            <a:r>
              <a:rPr lang="en-US" sz="3600" smtClean="0"/>
              <a:t>F3 pulled off bag for tag</a:t>
            </a:r>
          </a:p>
        </p:txBody>
      </p:sp>
      <p:sp>
        <p:nvSpPr>
          <p:cNvPr id="43011" name="Content Placeholder 2"/>
          <p:cNvSpPr>
            <a:spLocks noGrp="1"/>
          </p:cNvSpPr>
          <p:nvPr>
            <p:ph idx="1"/>
          </p:nvPr>
        </p:nvSpPr>
        <p:spPr/>
        <p:txBody>
          <a:bodyPr/>
          <a:lstStyle/>
          <a:p>
            <a:endParaRPr lang="en-US" smtClean="0"/>
          </a:p>
        </p:txBody>
      </p:sp>
      <p:pic>
        <p:nvPicPr>
          <p:cNvPr id="43012" name="Picture 2"/>
          <p:cNvPicPr>
            <a:picLocks noChangeAspect="1" noChangeArrowheads="1"/>
          </p:cNvPicPr>
          <p:nvPr/>
        </p:nvPicPr>
        <p:blipFill>
          <a:blip r:embed="rId3" cstate="print"/>
          <a:srcRect/>
          <a:stretch>
            <a:fillRect/>
          </a:stretch>
        </p:blipFill>
        <p:spPr bwMode="auto">
          <a:xfrm>
            <a:off x="1524000" y="1290638"/>
            <a:ext cx="6248400" cy="5567362"/>
          </a:xfrm>
          <a:prstGeom prst="rect">
            <a:avLst/>
          </a:prstGeom>
          <a:noFill/>
          <a:ln w="9525">
            <a:noFill/>
            <a:miter lim="800000"/>
            <a:headEnd/>
            <a:tailEnd/>
          </a:ln>
        </p:spPr>
      </p:pic>
      <p:sp>
        <p:nvSpPr>
          <p:cNvPr id="43013" name="TextBox 3"/>
          <p:cNvSpPr txBox="1">
            <a:spLocks noChangeArrowheads="1"/>
          </p:cNvSpPr>
          <p:nvPr/>
        </p:nvSpPr>
        <p:spPr bwMode="auto">
          <a:xfrm>
            <a:off x="6167438" y="4495800"/>
            <a:ext cx="407987"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43014" name="TextBox 5"/>
          <p:cNvSpPr txBox="1">
            <a:spLocks noChangeArrowheads="1"/>
          </p:cNvSpPr>
          <p:nvPr/>
        </p:nvSpPr>
        <p:spPr bwMode="auto">
          <a:xfrm>
            <a:off x="6477000" y="5103813"/>
            <a:ext cx="390525" cy="460375"/>
          </a:xfrm>
          <a:prstGeom prst="rect">
            <a:avLst/>
          </a:prstGeom>
          <a:noFill/>
          <a:ln w="9525">
            <a:noFill/>
            <a:miter lim="800000"/>
            <a:headEnd/>
            <a:tailEnd/>
          </a:ln>
        </p:spPr>
        <p:txBody>
          <a:bodyPr wrap="none">
            <a:spAutoFit/>
          </a:bodyPr>
          <a:lstStyle/>
          <a:p>
            <a:r>
              <a:rPr lang="en-US" b="1">
                <a:solidFill>
                  <a:srgbClr val="FFFF00"/>
                </a:solidFill>
              </a:rPr>
              <a:t>B</a:t>
            </a:r>
          </a:p>
        </p:txBody>
      </p:sp>
      <p:sp>
        <p:nvSpPr>
          <p:cNvPr id="43015" name="TextBox 6"/>
          <p:cNvSpPr txBox="1">
            <a:spLocks noChangeArrowheads="1"/>
          </p:cNvSpPr>
          <p:nvPr/>
        </p:nvSpPr>
        <p:spPr bwMode="auto">
          <a:xfrm>
            <a:off x="6575425" y="5753100"/>
            <a:ext cx="407988" cy="461963"/>
          </a:xfrm>
          <a:prstGeom prst="rect">
            <a:avLst/>
          </a:prstGeom>
          <a:noFill/>
          <a:ln w="9525">
            <a:noFill/>
            <a:miter lim="800000"/>
            <a:headEnd/>
            <a:tailEnd/>
          </a:ln>
        </p:spPr>
        <p:txBody>
          <a:bodyPr wrap="none">
            <a:spAutoFit/>
          </a:bodyPr>
          <a:lstStyle/>
          <a:p>
            <a:r>
              <a:rPr lang="en-US" b="1">
                <a:solidFill>
                  <a:srgbClr val="00B050"/>
                </a:solidFill>
              </a:rPr>
              <a:t>C</a:t>
            </a:r>
          </a:p>
        </p:txBody>
      </p:sp>
      <p:pic>
        <p:nvPicPr>
          <p:cNvPr id="43016" name="Picture 8"/>
          <p:cNvPicPr>
            <a:picLocks noChangeAspect="1" noChangeArrowheads="1"/>
          </p:cNvPicPr>
          <p:nvPr/>
        </p:nvPicPr>
        <p:blipFill>
          <a:blip r:embed="rId4" cstate="print"/>
          <a:srcRect/>
          <a:stretch>
            <a:fillRect/>
          </a:stretch>
        </p:blipFill>
        <p:spPr bwMode="auto">
          <a:xfrm>
            <a:off x="6784975" y="6248400"/>
            <a:ext cx="152400" cy="24447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295400" y="0"/>
            <a:ext cx="6705600" cy="1143000"/>
          </a:xfrm>
        </p:spPr>
        <p:txBody>
          <a:bodyPr/>
          <a:lstStyle/>
          <a:p>
            <a:r>
              <a:rPr lang="en-US" smtClean="0"/>
              <a:t>Tag at 1B</a:t>
            </a:r>
          </a:p>
        </p:txBody>
      </p:sp>
      <p:pic>
        <p:nvPicPr>
          <p:cNvPr id="4" name="Picture 3"/>
          <p:cNvPicPr>
            <a:picLocks noChangeAspect="1"/>
          </p:cNvPicPr>
          <p:nvPr/>
        </p:nvPicPr>
        <p:blipFill>
          <a:blip r:embed="rId3" cstate="print"/>
          <a:srcRect/>
          <a:stretch>
            <a:fillRect/>
          </a:stretch>
        </p:blipFill>
        <p:spPr bwMode="auto">
          <a:xfrm>
            <a:off x="385763" y="990600"/>
            <a:ext cx="8377237" cy="5791200"/>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1143000" y="879475"/>
            <a:ext cx="6791325" cy="5978525"/>
          </a:xfrm>
          <a:prstGeom prst="rect">
            <a:avLst/>
          </a:prstGeom>
          <a:noFill/>
          <a:ln w="9525">
            <a:noFill/>
            <a:miter lim="800000"/>
            <a:headEnd/>
            <a:tailEnd/>
          </a:ln>
        </p:spPr>
      </p:pic>
      <p:pic>
        <p:nvPicPr>
          <p:cNvPr id="6" name="Picture 5"/>
          <p:cNvPicPr>
            <a:picLocks noChangeAspect="1"/>
          </p:cNvPicPr>
          <p:nvPr/>
        </p:nvPicPr>
        <p:blipFill>
          <a:blip r:embed="rId5" cstate="print"/>
          <a:srcRect/>
          <a:stretch>
            <a:fillRect/>
          </a:stretch>
        </p:blipFill>
        <p:spPr bwMode="auto">
          <a:xfrm>
            <a:off x="1524000" y="881063"/>
            <a:ext cx="5715000" cy="5970587"/>
          </a:xfrm>
          <a:prstGeom prst="rect">
            <a:avLst/>
          </a:prstGeom>
          <a:noFill/>
          <a:ln w="9525">
            <a:noFill/>
            <a:miter lim="800000"/>
            <a:headEnd/>
            <a:tailEnd/>
          </a:ln>
        </p:spPr>
      </p:pic>
      <p:sp>
        <p:nvSpPr>
          <p:cNvPr id="7" name="TextBox 3"/>
          <p:cNvSpPr txBox="1">
            <a:spLocks noChangeArrowheads="1"/>
          </p:cNvSpPr>
          <p:nvPr/>
        </p:nvSpPr>
        <p:spPr bwMode="auto">
          <a:xfrm>
            <a:off x="7327900" y="6059488"/>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8" name="TextBox 5"/>
          <p:cNvSpPr txBox="1">
            <a:spLocks noChangeArrowheads="1"/>
          </p:cNvSpPr>
          <p:nvPr/>
        </p:nvSpPr>
        <p:spPr bwMode="auto">
          <a:xfrm>
            <a:off x="7451725" y="4849813"/>
            <a:ext cx="390525" cy="460375"/>
          </a:xfrm>
          <a:prstGeom prst="rect">
            <a:avLst/>
          </a:prstGeom>
          <a:noFill/>
          <a:ln w="9525">
            <a:noFill/>
            <a:miter lim="800000"/>
            <a:headEnd/>
            <a:tailEnd/>
          </a:ln>
        </p:spPr>
        <p:txBody>
          <a:bodyPr wrap="none">
            <a:spAutoFit/>
          </a:bodyPr>
          <a:lstStyle/>
          <a:p>
            <a:r>
              <a:rPr lang="en-US" b="1">
                <a:solidFill>
                  <a:srgbClr val="FFFF00"/>
                </a:solidFill>
              </a:rPr>
              <a:t>B</a:t>
            </a:r>
          </a:p>
        </p:txBody>
      </p:sp>
      <p:sp>
        <p:nvSpPr>
          <p:cNvPr id="9" name="TextBox 6"/>
          <p:cNvSpPr txBox="1">
            <a:spLocks noChangeArrowheads="1"/>
          </p:cNvSpPr>
          <p:nvPr/>
        </p:nvSpPr>
        <p:spPr bwMode="auto">
          <a:xfrm>
            <a:off x="7351713" y="5827713"/>
            <a:ext cx="407987" cy="461962"/>
          </a:xfrm>
          <a:prstGeom prst="rect">
            <a:avLst/>
          </a:prstGeom>
          <a:noFill/>
          <a:ln w="9525">
            <a:noFill/>
            <a:miter lim="800000"/>
            <a:headEnd/>
            <a:tailEnd/>
          </a:ln>
        </p:spPr>
        <p:txBody>
          <a:bodyPr wrap="none">
            <a:spAutoFit/>
          </a:bodyPr>
          <a:lstStyle/>
          <a:p>
            <a:r>
              <a:rPr lang="en-US" b="1">
                <a:solidFill>
                  <a:srgbClr val="00B050"/>
                </a:solidFill>
              </a:rPr>
              <a:t>C</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t>Views on throws from 2B</a:t>
            </a:r>
          </a:p>
        </p:txBody>
      </p:sp>
      <p:pic>
        <p:nvPicPr>
          <p:cNvPr id="45059" name="Picture 2"/>
          <p:cNvPicPr>
            <a:picLocks noChangeAspect="1" noChangeArrowheads="1"/>
          </p:cNvPicPr>
          <p:nvPr/>
        </p:nvPicPr>
        <p:blipFill>
          <a:blip r:embed="rId3" cstate="print"/>
          <a:srcRect/>
          <a:stretch>
            <a:fillRect/>
          </a:stretch>
        </p:blipFill>
        <p:spPr bwMode="auto">
          <a:xfrm>
            <a:off x="1524000" y="1125538"/>
            <a:ext cx="6434138" cy="5732462"/>
          </a:xfrm>
          <a:prstGeom prst="rect">
            <a:avLst/>
          </a:prstGeom>
          <a:noFill/>
          <a:ln w="9525">
            <a:noFill/>
            <a:miter lim="800000"/>
            <a:headEnd/>
            <a:tailEnd/>
          </a:ln>
        </p:spPr>
      </p:pic>
      <p:sp>
        <p:nvSpPr>
          <p:cNvPr id="45060" name="TextBox 3"/>
          <p:cNvSpPr txBox="1">
            <a:spLocks noChangeArrowheads="1"/>
          </p:cNvSpPr>
          <p:nvPr/>
        </p:nvSpPr>
        <p:spPr bwMode="auto">
          <a:xfrm>
            <a:off x="6400800" y="6396038"/>
            <a:ext cx="407988" cy="461962"/>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45061" name="TextBox 5"/>
          <p:cNvSpPr txBox="1">
            <a:spLocks noChangeArrowheads="1"/>
          </p:cNvSpPr>
          <p:nvPr/>
        </p:nvSpPr>
        <p:spPr bwMode="auto">
          <a:xfrm>
            <a:off x="6499225" y="5029200"/>
            <a:ext cx="390525" cy="461963"/>
          </a:xfrm>
          <a:prstGeom prst="rect">
            <a:avLst/>
          </a:prstGeom>
          <a:noFill/>
          <a:ln w="9525">
            <a:noFill/>
            <a:miter lim="800000"/>
            <a:headEnd/>
            <a:tailEnd/>
          </a:ln>
        </p:spPr>
        <p:txBody>
          <a:bodyPr wrap="none">
            <a:spAutoFit/>
          </a:bodyPr>
          <a:lstStyle/>
          <a:p>
            <a:r>
              <a:rPr lang="en-US" b="1">
                <a:solidFill>
                  <a:srgbClr val="FF0000"/>
                </a:solidFill>
              </a:rPr>
              <a:t>B</a:t>
            </a:r>
          </a:p>
        </p:txBody>
      </p:sp>
      <p:sp>
        <p:nvSpPr>
          <p:cNvPr id="45062" name="TextBox 6"/>
          <p:cNvSpPr txBox="1">
            <a:spLocks noChangeArrowheads="1"/>
          </p:cNvSpPr>
          <p:nvPr/>
        </p:nvSpPr>
        <p:spPr bwMode="auto">
          <a:xfrm>
            <a:off x="6526213" y="5715000"/>
            <a:ext cx="407987" cy="461963"/>
          </a:xfrm>
          <a:prstGeom prst="rect">
            <a:avLst/>
          </a:prstGeom>
          <a:noFill/>
          <a:ln w="9525">
            <a:noFill/>
            <a:miter lim="800000"/>
            <a:headEnd/>
            <a:tailEnd/>
          </a:ln>
        </p:spPr>
        <p:txBody>
          <a:bodyPr wrap="none">
            <a:spAutoFit/>
          </a:bodyPr>
          <a:lstStyle/>
          <a:p>
            <a:r>
              <a:rPr lang="en-US" b="1">
                <a:solidFill>
                  <a:srgbClr val="00B050"/>
                </a:solidFill>
              </a:rPr>
              <a:t>C</a:t>
            </a:r>
          </a:p>
        </p:txBody>
      </p:sp>
      <p:pic>
        <p:nvPicPr>
          <p:cNvPr id="45063" name="Picture 8"/>
          <p:cNvPicPr>
            <a:picLocks noChangeAspect="1" noChangeArrowheads="1"/>
          </p:cNvPicPr>
          <p:nvPr/>
        </p:nvPicPr>
        <p:blipFill>
          <a:blip r:embed="rId4" cstate="print"/>
          <a:srcRect/>
          <a:stretch>
            <a:fillRect/>
          </a:stretch>
        </p:blipFill>
        <p:spPr bwMode="auto">
          <a:xfrm>
            <a:off x="6934200" y="6232525"/>
            <a:ext cx="152400" cy="24447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152400"/>
            <a:ext cx="7315200" cy="1143000"/>
          </a:xfrm>
        </p:spPr>
        <p:txBody>
          <a:bodyPr/>
          <a:lstStyle/>
          <a:p>
            <a:r>
              <a:rPr lang="en-US" smtClean="0"/>
              <a:t>Force outs and Plays at 1B</a:t>
            </a:r>
          </a:p>
        </p:txBody>
      </p:sp>
      <p:sp>
        <p:nvSpPr>
          <p:cNvPr id="3" name="Content Placeholder 2"/>
          <p:cNvSpPr>
            <a:spLocks noGrp="1"/>
          </p:cNvSpPr>
          <p:nvPr>
            <p:ph idx="1"/>
          </p:nvPr>
        </p:nvSpPr>
        <p:spPr>
          <a:xfrm>
            <a:off x="685800" y="1752600"/>
            <a:ext cx="7772400" cy="4419600"/>
          </a:xfrm>
        </p:spPr>
        <p:txBody>
          <a:bodyPr/>
          <a:lstStyle/>
          <a:p>
            <a:r>
              <a:rPr lang="en-US" sz="4000" smtClean="0"/>
              <a:t>90 degrees from the throw</a:t>
            </a:r>
          </a:p>
          <a:p>
            <a:pPr>
              <a:buFontTx/>
              <a:buNone/>
            </a:pPr>
            <a:endParaRPr lang="en-US" sz="7200" smtClean="0"/>
          </a:p>
          <a:p>
            <a:r>
              <a:rPr lang="en-US" sz="4000" smtClean="0"/>
              <a:t>No further than a 45</a:t>
            </a:r>
            <a:r>
              <a:rPr lang="en-US" sz="4000" baseline="30000" smtClean="0"/>
              <a:t>o</a:t>
            </a:r>
            <a:r>
              <a:rPr lang="en-US" sz="4000" smtClean="0"/>
              <a:t> angle from the foul line at 1B</a:t>
            </a:r>
          </a:p>
        </p:txBody>
      </p:sp>
      <p:sp>
        <p:nvSpPr>
          <p:cNvPr id="8" name="L-Shape 7"/>
          <p:cNvSpPr/>
          <p:nvPr/>
        </p:nvSpPr>
        <p:spPr bwMode="auto">
          <a:xfrm>
            <a:off x="7391400" y="2079625"/>
            <a:ext cx="685800" cy="1022350"/>
          </a:xfrm>
          <a:prstGeom prst="corner">
            <a:avLst>
              <a:gd name="adj1" fmla="val 2098"/>
              <a:gd name="adj2" fmla="val 2821"/>
            </a:avLst>
          </a:prstGeom>
          <a:solidFill>
            <a:srgbClr val="FFFF00"/>
          </a:solidFill>
          <a:ln w="9525" cap="flat" cmpd="sng" algn="ctr">
            <a:solidFill>
              <a:srgbClr val="EDFC28"/>
            </a:solidFill>
            <a:prstDash val="solid"/>
            <a:round/>
            <a:headEnd type="none" w="med" len="med"/>
            <a:tailEnd type="none" w="med" len="med"/>
          </a:ln>
          <a:effectLst/>
        </p:spPr>
        <p:txBody>
          <a:bodyPr/>
          <a:lstStyle/>
          <a:p>
            <a:pPr eaLnBrk="0" hangingPunct="0">
              <a:defRPr/>
            </a:pPr>
            <a:endParaRPr lang="en-US">
              <a:cs typeface="Arial" pitchFamily="34" charset="0"/>
            </a:endParaRPr>
          </a:p>
        </p:txBody>
      </p:sp>
      <p:pic>
        <p:nvPicPr>
          <p:cNvPr id="10" name="Picture 5"/>
          <p:cNvPicPr>
            <a:picLocks noChangeAspect="1" noChangeArrowheads="1"/>
          </p:cNvPicPr>
          <p:nvPr/>
        </p:nvPicPr>
        <p:blipFill>
          <a:blip r:embed="rId3" cstate="print"/>
          <a:srcRect/>
          <a:stretch>
            <a:fillRect/>
          </a:stretch>
        </p:blipFill>
        <p:spPr bwMode="auto">
          <a:xfrm>
            <a:off x="7315200" y="1828800"/>
            <a:ext cx="152400" cy="152400"/>
          </a:xfrm>
          <a:prstGeom prst="rect">
            <a:avLst/>
          </a:prstGeom>
          <a:noFill/>
          <a:ln w="9525">
            <a:noFill/>
            <a:miter lim="800000"/>
            <a:headEnd/>
            <a:tailEnd/>
          </a:ln>
        </p:spPr>
      </p:pic>
      <p:pic>
        <p:nvPicPr>
          <p:cNvPr id="11" name="Picture 8"/>
          <p:cNvPicPr>
            <a:picLocks noChangeAspect="1" noChangeArrowheads="1"/>
          </p:cNvPicPr>
          <p:nvPr/>
        </p:nvPicPr>
        <p:blipFill>
          <a:blip r:embed="rId4" cstate="print"/>
          <a:srcRect/>
          <a:stretch>
            <a:fillRect/>
          </a:stretch>
        </p:blipFill>
        <p:spPr bwMode="auto">
          <a:xfrm>
            <a:off x="8229600" y="2863850"/>
            <a:ext cx="287338" cy="477838"/>
          </a:xfrm>
          <a:prstGeom prst="rect">
            <a:avLst/>
          </a:prstGeom>
          <a:noFill/>
          <a:ln w="9525">
            <a:noFill/>
            <a:miter lim="800000"/>
            <a:headEnd/>
            <a:tailEnd/>
          </a:ln>
        </p:spPr>
      </p:pic>
      <p:pic>
        <p:nvPicPr>
          <p:cNvPr id="80898" name="Picture 2"/>
          <p:cNvPicPr>
            <a:picLocks noChangeAspect="1" noChangeArrowheads="1"/>
          </p:cNvPicPr>
          <p:nvPr/>
        </p:nvPicPr>
        <p:blipFill>
          <a:blip r:embed="rId5" cstate="print"/>
          <a:srcRect/>
          <a:stretch>
            <a:fillRect/>
          </a:stretch>
        </p:blipFill>
        <p:spPr bwMode="auto">
          <a:xfrm>
            <a:off x="6094413" y="5016500"/>
            <a:ext cx="1754187" cy="1231900"/>
          </a:xfrm>
          <a:prstGeom prst="rect">
            <a:avLst/>
          </a:prstGeom>
          <a:noFill/>
          <a:ln w="9525">
            <a:noFill/>
            <a:miter lim="800000"/>
            <a:headEnd/>
            <a:tailEnd/>
          </a:ln>
        </p:spPr>
      </p:pic>
      <p:cxnSp>
        <p:nvCxnSpPr>
          <p:cNvPr id="9222" name="Straight Arrow Connector 14"/>
          <p:cNvCxnSpPr>
            <a:cxnSpLocks noChangeShapeType="1"/>
          </p:cNvCxnSpPr>
          <p:nvPr/>
        </p:nvCxnSpPr>
        <p:spPr bwMode="auto">
          <a:xfrm flipV="1">
            <a:off x="6553200" y="5259388"/>
            <a:ext cx="838200" cy="684212"/>
          </a:xfrm>
          <a:prstGeom prst="straightConnector1">
            <a:avLst/>
          </a:prstGeom>
          <a:noFill/>
          <a:ln w="38100" algn="ctr">
            <a:solidFill>
              <a:srgbClr val="FF0000"/>
            </a:solidFill>
            <a:round/>
            <a:headEnd/>
            <a:tailEnd type="arrow" w="med" len="med"/>
          </a:ln>
        </p:spPr>
      </p:cxnSp>
      <p:cxnSp>
        <p:nvCxnSpPr>
          <p:cNvPr id="9223" name="Straight Arrow Connector 15"/>
          <p:cNvCxnSpPr>
            <a:cxnSpLocks noChangeShapeType="1"/>
          </p:cNvCxnSpPr>
          <p:nvPr/>
        </p:nvCxnSpPr>
        <p:spPr bwMode="auto">
          <a:xfrm>
            <a:off x="6553200" y="5943600"/>
            <a:ext cx="1066800" cy="1588"/>
          </a:xfrm>
          <a:prstGeom prst="straightConnector1">
            <a:avLst/>
          </a:prstGeom>
          <a:noFill/>
          <a:ln w="38100" algn="ctr">
            <a:solidFill>
              <a:srgbClr val="FF0000"/>
            </a:solidFill>
            <a:round/>
            <a:headEnd/>
            <a:tailEnd type="arrow" w="med" len="med"/>
          </a:ln>
        </p:spPr>
      </p:cxnSp>
      <p:pic>
        <p:nvPicPr>
          <p:cNvPr id="13" name="Picture 8"/>
          <p:cNvPicPr>
            <a:picLocks noChangeAspect="1" noChangeArrowheads="1"/>
          </p:cNvPicPr>
          <p:nvPr/>
        </p:nvPicPr>
        <p:blipFill>
          <a:blip r:embed="rId4" cstate="print"/>
          <a:srcRect/>
          <a:stretch>
            <a:fillRect/>
          </a:stretch>
        </p:blipFill>
        <p:spPr bwMode="auto">
          <a:xfrm rot="-1921622">
            <a:off x="7399338" y="4992688"/>
            <a:ext cx="231775" cy="385762"/>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26" presetClass="emph" presetSubtype="0" fill="hold" nodeType="withEffect">
                                  <p:stCondLst>
                                    <p:cond delay="0"/>
                                  </p:stCondLst>
                                  <p:childTnLst>
                                    <p:animEffect transition="out" filter="fade">
                                      <p:cBhvr>
                                        <p:cTn id="10" dur="400" tmFilter="0, 0; .2, .5; .8, .5; 1, 0"/>
                                        <p:tgtEl>
                                          <p:spTgt spid="10"/>
                                        </p:tgtEl>
                                      </p:cBhvr>
                                    </p:animEffect>
                                    <p:animScale>
                                      <p:cBhvr>
                                        <p:cTn id="11" dur="200" autoRev="1" fill="hold"/>
                                        <p:tgtEl>
                                          <p:spTgt spid="10"/>
                                        </p:tgtEl>
                                      </p:cBhvr>
                                      <p:by x="105000" y="105000"/>
                                    </p:animScale>
                                  </p:childTnLst>
                                </p:cTn>
                              </p:par>
                              <p:par>
                                <p:cTn id="12" presetID="22" presetClass="entr" presetSubtype="1" fill="hold" nodeType="withEffect">
                                  <p:stCondLst>
                                    <p:cond delay="30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900"/>
                                        <p:tgtEl>
                                          <p:spTgt spid="8"/>
                                        </p:tgtEl>
                                      </p:cBhvr>
                                    </p:animEffect>
                                  </p:childTnLst>
                                </p:cTn>
                              </p:par>
                              <p:par>
                                <p:cTn id="15" presetID="1" presetClass="entr" presetSubtype="0" fill="hold" nodeType="withEffect">
                                  <p:stCondLst>
                                    <p:cond delay="110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nodeType="afterEffect">
                                  <p:stCondLst>
                                    <p:cond delay="500"/>
                                  </p:stCondLst>
                                  <p:childTnLst>
                                    <p:set>
                                      <p:cBhvr>
                                        <p:cTn id="23" dur="1" fill="hold">
                                          <p:stCondLst>
                                            <p:cond delay="0"/>
                                          </p:stCondLst>
                                        </p:cTn>
                                        <p:tgtEl>
                                          <p:spTgt spid="9222"/>
                                        </p:tgtEl>
                                        <p:attrNameLst>
                                          <p:attrName>style.visibility</p:attrName>
                                        </p:attrNameLst>
                                      </p:cBhvr>
                                      <p:to>
                                        <p:strVal val="visible"/>
                                      </p:to>
                                    </p:set>
                                  </p:childTnLst>
                                </p:cTn>
                              </p:par>
                            </p:childTnLst>
                          </p:cTn>
                        </p:par>
                        <p:par>
                          <p:cTn id="24" fill="hold" nodeType="afterGroup">
                            <p:stCondLst>
                              <p:cond delay="500"/>
                            </p:stCondLst>
                            <p:childTnLst>
                              <p:par>
                                <p:cTn id="25" presetID="1" presetClass="entr" presetSubtype="0" fill="hold" nodeType="afterEffect">
                                  <p:stCondLst>
                                    <p:cond delay="0"/>
                                  </p:stCondLst>
                                  <p:childTnLst>
                                    <p:set>
                                      <p:cBhvr>
                                        <p:cTn id="26" dur="1" fill="hold">
                                          <p:stCondLst>
                                            <p:cond delay="0"/>
                                          </p:stCondLst>
                                        </p:cTn>
                                        <p:tgtEl>
                                          <p:spTgt spid="9223"/>
                                        </p:tgtEl>
                                        <p:attrNameLst>
                                          <p:attrName>style.visibility</p:attrName>
                                        </p:attrNameLst>
                                      </p:cBhvr>
                                      <p:to>
                                        <p:strVal val="visible"/>
                                      </p:to>
                                    </p:set>
                                  </p:childTnLst>
                                </p:cTn>
                              </p:par>
                            </p:childTnLst>
                          </p:cTn>
                        </p:par>
                        <p:par>
                          <p:cTn id="27" fill="hold" nodeType="afterGroup">
                            <p:stCondLst>
                              <p:cond delay="50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ntr" presetSubtype="0" fill="hold" nodeType="afterEffect">
                                  <p:stCondLst>
                                    <p:cond delay="0"/>
                                  </p:stCondLst>
                                  <p:childTnLst>
                                    <p:set>
                                      <p:cBhvr>
                                        <p:cTn id="32" dur="1" fill="hold">
                                          <p:stCondLst>
                                            <p:cond delay="0"/>
                                          </p:stCondLst>
                                        </p:cTn>
                                        <p:tgtEl>
                                          <p:spTgt spid="808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295400" y="-76200"/>
            <a:ext cx="6705600" cy="1143000"/>
          </a:xfrm>
        </p:spPr>
        <p:txBody>
          <a:bodyPr/>
          <a:lstStyle/>
          <a:p>
            <a:r>
              <a:rPr lang="en-US" smtClean="0"/>
              <a:t>Throw from 2B</a:t>
            </a:r>
          </a:p>
        </p:txBody>
      </p:sp>
      <p:pic>
        <p:nvPicPr>
          <p:cNvPr id="5" name="Picture 4"/>
          <p:cNvPicPr>
            <a:picLocks noChangeAspect="1"/>
          </p:cNvPicPr>
          <p:nvPr/>
        </p:nvPicPr>
        <p:blipFill>
          <a:blip r:embed="rId3" cstate="print"/>
          <a:srcRect/>
          <a:stretch>
            <a:fillRect/>
          </a:stretch>
        </p:blipFill>
        <p:spPr bwMode="auto">
          <a:xfrm>
            <a:off x="136525" y="1047750"/>
            <a:ext cx="8512175" cy="4972050"/>
          </a:xfrm>
          <a:prstGeom prst="rect">
            <a:avLst/>
          </a:prstGeom>
          <a:noFill/>
          <a:ln w="9525">
            <a:noFill/>
            <a:miter lim="800000"/>
            <a:headEnd/>
            <a:tailEnd/>
          </a:ln>
        </p:spPr>
      </p:pic>
      <p:pic>
        <p:nvPicPr>
          <p:cNvPr id="7" name="Picture 6"/>
          <p:cNvPicPr>
            <a:picLocks noChangeAspect="1"/>
          </p:cNvPicPr>
          <p:nvPr/>
        </p:nvPicPr>
        <p:blipFill>
          <a:blip r:embed="rId4" cstate="print"/>
          <a:srcRect/>
          <a:stretch>
            <a:fillRect/>
          </a:stretch>
        </p:blipFill>
        <p:spPr bwMode="auto">
          <a:xfrm>
            <a:off x="195263" y="1020763"/>
            <a:ext cx="8672512" cy="5133975"/>
          </a:xfrm>
          <a:prstGeom prst="rect">
            <a:avLst/>
          </a:prstGeom>
          <a:noFill/>
          <a:ln w="9525">
            <a:noFill/>
            <a:miter lim="800000"/>
            <a:headEnd/>
            <a:tailEnd/>
          </a:ln>
        </p:spPr>
      </p:pic>
      <p:pic>
        <p:nvPicPr>
          <p:cNvPr id="8" name="Picture 7"/>
          <p:cNvPicPr>
            <a:picLocks noChangeAspect="1"/>
          </p:cNvPicPr>
          <p:nvPr/>
        </p:nvPicPr>
        <p:blipFill>
          <a:blip r:embed="rId5" cstate="print"/>
          <a:srcRect/>
          <a:stretch>
            <a:fillRect/>
          </a:stretch>
        </p:blipFill>
        <p:spPr bwMode="auto">
          <a:xfrm>
            <a:off x="2322513" y="973138"/>
            <a:ext cx="4419600" cy="5781675"/>
          </a:xfrm>
          <a:prstGeom prst="rect">
            <a:avLst/>
          </a:prstGeom>
          <a:noFill/>
          <a:ln w="9525">
            <a:noFill/>
            <a:miter lim="800000"/>
            <a:headEnd/>
            <a:tailEnd/>
          </a:ln>
        </p:spPr>
      </p:pic>
      <p:sp>
        <p:nvSpPr>
          <p:cNvPr id="6" name="TextBox 3"/>
          <p:cNvSpPr txBox="1">
            <a:spLocks noChangeArrowheads="1"/>
          </p:cNvSpPr>
          <p:nvPr/>
        </p:nvSpPr>
        <p:spPr bwMode="auto">
          <a:xfrm>
            <a:off x="7696200" y="6245225"/>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9" name="TextBox 5"/>
          <p:cNvSpPr txBox="1">
            <a:spLocks noChangeArrowheads="1"/>
          </p:cNvSpPr>
          <p:nvPr/>
        </p:nvSpPr>
        <p:spPr bwMode="auto">
          <a:xfrm>
            <a:off x="7993063" y="6248400"/>
            <a:ext cx="390525" cy="460375"/>
          </a:xfrm>
          <a:prstGeom prst="rect">
            <a:avLst/>
          </a:prstGeom>
          <a:noFill/>
          <a:ln w="9525">
            <a:noFill/>
            <a:miter lim="800000"/>
            <a:headEnd/>
            <a:tailEnd/>
          </a:ln>
        </p:spPr>
        <p:txBody>
          <a:bodyPr wrap="none">
            <a:spAutoFit/>
          </a:bodyPr>
          <a:lstStyle/>
          <a:p>
            <a:r>
              <a:rPr lang="en-US" b="1">
                <a:solidFill>
                  <a:srgbClr val="FF0000"/>
                </a:solidFill>
              </a:rPr>
              <a:t>B</a:t>
            </a:r>
          </a:p>
        </p:txBody>
      </p:sp>
      <p:sp>
        <p:nvSpPr>
          <p:cNvPr id="10" name="TextBox 6"/>
          <p:cNvSpPr txBox="1">
            <a:spLocks noChangeArrowheads="1"/>
          </p:cNvSpPr>
          <p:nvPr/>
        </p:nvSpPr>
        <p:spPr bwMode="auto">
          <a:xfrm>
            <a:off x="8459788" y="6296025"/>
            <a:ext cx="407987" cy="461963"/>
          </a:xfrm>
          <a:prstGeom prst="rect">
            <a:avLst/>
          </a:prstGeom>
          <a:noFill/>
          <a:ln w="9525">
            <a:noFill/>
            <a:miter lim="800000"/>
            <a:headEnd/>
            <a:tailEnd/>
          </a:ln>
        </p:spPr>
        <p:txBody>
          <a:bodyPr wrap="none">
            <a:spAutoFit/>
          </a:bodyPr>
          <a:lstStyle/>
          <a:p>
            <a:r>
              <a:rPr lang="en-US" b="1">
                <a:solidFill>
                  <a:srgbClr val="00B050"/>
                </a:solidFill>
              </a:rPr>
              <a:t>C</a:t>
            </a:r>
          </a:p>
        </p:txBody>
      </p:sp>
      <p:sp>
        <p:nvSpPr>
          <p:cNvPr id="2" name="Oval 1"/>
          <p:cNvSpPr>
            <a:spLocks noChangeArrowheads="1"/>
          </p:cNvSpPr>
          <p:nvPr/>
        </p:nvSpPr>
        <p:spPr bwMode="auto">
          <a:xfrm>
            <a:off x="3352800" y="5334000"/>
            <a:ext cx="914400" cy="609600"/>
          </a:xfrm>
          <a:prstGeom prst="ellipse">
            <a:avLst/>
          </a:prstGeom>
          <a:noFill/>
          <a:ln w="38100" algn="ctr">
            <a:solidFill>
              <a:srgbClr val="FF0000"/>
            </a:solidFill>
            <a:round/>
            <a:headEnd/>
            <a:tailEnd/>
          </a:ln>
        </p:spPr>
        <p:txBody>
          <a:bodyPr/>
          <a:lstStyle/>
          <a:p>
            <a:pPr eaLnBrk="0" hangingPunct="0"/>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9" grpId="1"/>
      <p:bldP spid="10" grpId="0"/>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mtClean="0"/>
              <a:t>Throw From </a:t>
            </a:r>
            <a:br>
              <a:rPr lang="en-US" smtClean="0"/>
            </a:br>
            <a:r>
              <a:rPr lang="en-US" smtClean="0"/>
              <a:t>Short Stop Area</a:t>
            </a:r>
          </a:p>
        </p:txBody>
      </p:sp>
      <p:pic>
        <p:nvPicPr>
          <p:cNvPr id="47107" name="Picture 3"/>
          <p:cNvPicPr>
            <a:picLocks noChangeAspect="1"/>
          </p:cNvPicPr>
          <p:nvPr/>
        </p:nvPicPr>
        <p:blipFill>
          <a:blip r:embed="rId3" cstate="print"/>
          <a:srcRect/>
          <a:stretch>
            <a:fillRect/>
          </a:stretch>
        </p:blipFill>
        <p:spPr bwMode="auto">
          <a:xfrm>
            <a:off x="76200" y="1528763"/>
            <a:ext cx="8991600" cy="5024437"/>
          </a:xfrm>
          <a:prstGeom prst="rect">
            <a:avLst/>
          </a:prstGeom>
          <a:noFill/>
          <a:ln w="9525">
            <a:noFill/>
            <a:miter lim="800000"/>
            <a:headEnd/>
            <a:tailEnd/>
          </a:ln>
        </p:spPr>
      </p:pic>
      <p:sp>
        <p:nvSpPr>
          <p:cNvPr id="47108" name="Rectangle 5"/>
          <p:cNvSpPr>
            <a:spLocks noChangeArrowheads="1"/>
          </p:cNvSpPr>
          <p:nvPr/>
        </p:nvSpPr>
        <p:spPr bwMode="auto">
          <a:xfrm rot="669450">
            <a:off x="3400425" y="3225800"/>
            <a:ext cx="3414713" cy="46038"/>
          </a:xfrm>
          <a:prstGeom prst="rect">
            <a:avLst/>
          </a:prstGeom>
          <a:solidFill>
            <a:srgbClr val="FF0000"/>
          </a:solidFill>
          <a:ln w="9525" algn="ctr">
            <a:solidFill>
              <a:srgbClr val="FF0000"/>
            </a:solidFill>
            <a:round/>
            <a:headEnd/>
            <a:tailEnd/>
          </a:ln>
        </p:spPr>
        <p:txBody>
          <a:bodyPr/>
          <a:lstStyle/>
          <a:p>
            <a:pPr eaLnBrk="0" hangingPunct="0"/>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295400" y="76200"/>
            <a:ext cx="6705600" cy="1143000"/>
          </a:xfrm>
        </p:spPr>
        <p:txBody>
          <a:bodyPr/>
          <a:lstStyle/>
          <a:p>
            <a:r>
              <a:rPr lang="en-US" smtClean="0"/>
              <a:t>Throw From </a:t>
            </a:r>
            <a:br>
              <a:rPr lang="en-US" smtClean="0"/>
            </a:br>
            <a:r>
              <a:rPr lang="en-US" smtClean="0"/>
              <a:t>Short Stop Area</a:t>
            </a:r>
          </a:p>
        </p:txBody>
      </p:sp>
      <p:pic>
        <p:nvPicPr>
          <p:cNvPr id="48131" name="Content Placeholder 3" descr="throw from 3b fielding ball towards short.JPG"/>
          <p:cNvPicPr>
            <a:picLocks noGrp="1" noChangeAspect="1"/>
          </p:cNvPicPr>
          <p:nvPr>
            <p:ph idx="1"/>
          </p:nvPr>
        </p:nvPicPr>
        <p:blipFill>
          <a:blip r:embed="rId3" cstate="print"/>
          <a:srcRect/>
          <a:stretch>
            <a:fillRect/>
          </a:stretch>
        </p:blipFill>
        <p:spPr>
          <a:xfrm>
            <a:off x="304800" y="1295400"/>
            <a:ext cx="8534400" cy="5410200"/>
          </a:xfrm>
        </p:spPr>
      </p:pic>
      <p:pic>
        <p:nvPicPr>
          <p:cNvPr id="69637" name="Picture 5"/>
          <p:cNvPicPr>
            <a:picLocks noChangeAspect="1" noChangeArrowheads="1"/>
          </p:cNvPicPr>
          <p:nvPr/>
        </p:nvPicPr>
        <p:blipFill>
          <a:blip r:embed="rId4" cstate="print"/>
          <a:srcRect/>
          <a:stretch>
            <a:fillRect/>
          </a:stretch>
        </p:blipFill>
        <p:spPr bwMode="auto">
          <a:xfrm>
            <a:off x="5181600" y="2219325"/>
            <a:ext cx="838200" cy="1514475"/>
          </a:xfrm>
          <a:prstGeom prst="rect">
            <a:avLst/>
          </a:prstGeom>
          <a:noFill/>
          <a:ln w="9525">
            <a:noFill/>
            <a:miter lim="800000"/>
            <a:headEnd/>
            <a:tailEnd/>
          </a:ln>
        </p:spPr>
      </p:pic>
      <p:pic>
        <p:nvPicPr>
          <p:cNvPr id="69640" name="Picture 8"/>
          <p:cNvPicPr>
            <a:picLocks noChangeAspect="1" noChangeArrowheads="1"/>
          </p:cNvPicPr>
          <p:nvPr/>
        </p:nvPicPr>
        <p:blipFill>
          <a:blip r:embed="rId5" cstate="print"/>
          <a:srcRect/>
          <a:stretch>
            <a:fillRect/>
          </a:stretch>
        </p:blipFill>
        <p:spPr bwMode="auto">
          <a:xfrm>
            <a:off x="3048000" y="1990725"/>
            <a:ext cx="733425" cy="1514475"/>
          </a:xfrm>
          <a:prstGeom prst="rect">
            <a:avLst/>
          </a:prstGeom>
          <a:noFill/>
          <a:ln w="9525">
            <a:noFill/>
            <a:miter lim="800000"/>
            <a:headEnd/>
            <a:tailEnd/>
          </a:ln>
        </p:spPr>
      </p:pic>
      <p:pic>
        <p:nvPicPr>
          <p:cNvPr id="69641" name="Picture 9"/>
          <p:cNvPicPr>
            <a:picLocks noChangeAspect="1" noChangeArrowheads="1"/>
          </p:cNvPicPr>
          <p:nvPr/>
        </p:nvPicPr>
        <p:blipFill>
          <a:blip r:embed="rId6" cstate="print"/>
          <a:srcRect/>
          <a:stretch>
            <a:fillRect/>
          </a:stretch>
        </p:blipFill>
        <p:spPr bwMode="auto">
          <a:xfrm rot="-976193">
            <a:off x="5419725" y="3275013"/>
            <a:ext cx="346075" cy="107950"/>
          </a:xfrm>
          <a:prstGeom prst="rect">
            <a:avLst/>
          </a:prstGeom>
          <a:noFill/>
          <a:ln w="9525">
            <a:noFill/>
            <a:miter lim="800000"/>
            <a:headEnd/>
            <a:tailEnd/>
          </a:ln>
        </p:spPr>
      </p:pic>
      <p:sp>
        <p:nvSpPr>
          <p:cNvPr id="5" name="Rectangle 4"/>
          <p:cNvSpPr>
            <a:spLocks noChangeArrowheads="1"/>
          </p:cNvSpPr>
          <p:nvPr/>
        </p:nvSpPr>
        <p:spPr bwMode="auto">
          <a:xfrm>
            <a:off x="5486400" y="2438400"/>
            <a:ext cx="46038" cy="2590800"/>
          </a:xfrm>
          <a:prstGeom prst="rect">
            <a:avLst/>
          </a:prstGeom>
          <a:solidFill>
            <a:srgbClr val="FF0000"/>
          </a:solidFill>
          <a:ln w="9525" algn="ctr">
            <a:solidFill>
              <a:srgbClr val="FF0000"/>
            </a:solidFill>
            <a:round/>
            <a:headEnd/>
            <a:tailEnd/>
          </a:ln>
        </p:spPr>
        <p:txBody>
          <a:bodyPr/>
          <a:lstStyle/>
          <a:p>
            <a:pPr eaLnBrk="0" hangingPunct="0"/>
            <a:endParaRPr lang="en-US">
              <a:solidFill>
                <a:srgbClr val="FF0000"/>
              </a:solidFill>
            </a:endParaRPr>
          </a:p>
        </p:txBody>
      </p:sp>
      <p:pic>
        <p:nvPicPr>
          <p:cNvPr id="10" name="Picture 9"/>
          <p:cNvPicPr>
            <a:picLocks noChangeAspect="1" noChangeArrowheads="1"/>
          </p:cNvPicPr>
          <p:nvPr/>
        </p:nvPicPr>
        <p:blipFill>
          <a:blip r:embed="rId7" cstate="print"/>
          <a:srcRect/>
          <a:stretch>
            <a:fillRect/>
          </a:stretch>
        </p:blipFill>
        <p:spPr bwMode="auto">
          <a:xfrm rot="-976193">
            <a:off x="5927725" y="3143250"/>
            <a:ext cx="382588" cy="158750"/>
          </a:xfrm>
          <a:prstGeom prst="rect">
            <a:avLst/>
          </a:prstGeom>
          <a:noFill/>
          <a:ln w="9525">
            <a:noFill/>
            <a:miter lim="800000"/>
            <a:headEnd/>
            <a:tailEnd/>
          </a:ln>
        </p:spPr>
      </p:pic>
      <p:pic>
        <p:nvPicPr>
          <p:cNvPr id="11" name="Picture 10"/>
          <p:cNvPicPr>
            <a:picLocks noChangeAspect="1" noChangeArrowheads="1"/>
          </p:cNvPicPr>
          <p:nvPr/>
        </p:nvPicPr>
        <p:blipFill>
          <a:blip r:embed="rId8" cstate="print"/>
          <a:srcRect/>
          <a:stretch>
            <a:fillRect/>
          </a:stretch>
        </p:blipFill>
        <p:spPr bwMode="auto">
          <a:xfrm rot="-976193">
            <a:off x="5148263" y="3367088"/>
            <a:ext cx="109537" cy="76200"/>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96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96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96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295400" y="0"/>
            <a:ext cx="6705600" cy="1143000"/>
          </a:xfrm>
        </p:spPr>
        <p:txBody>
          <a:bodyPr/>
          <a:lstStyle/>
          <a:p>
            <a:r>
              <a:rPr lang="en-US" smtClean="0"/>
              <a:t>Views on Pickoff at 2B</a:t>
            </a:r>
          </a:p>
        </p:txBody>
      </p:sp>
      <p:pic>
        <p:nvPicPr>
          <p:cNvPr id="49155" name="Picture 2"/>
          <p:cNvPicPr>
            <a:picLocks noChangeAspect="1" noChangeArrowheads="1"/>
          </p:cNvPicPr>
          <p:nvPr/>
        </p:nvPicPr>
        <p:blipFill>
          <a:blip r:embed="rId3" cstate="print"/>
          <a:srcRect/>
          <a:stretch>
            <a:fillRect/>
          </a:stretch>
        </p:blipFill>
        <p:spPr bwMode="auto">
          <a:xfrm>
            <a:off x="1524000" y="1125538"/>
            <a:ext cx="6434138" cy="5732462"/>
          </a:xfrm>
          <a:prstGeom prst="rect">
            <a:avLst/>
          </a:prstGeom>
          <a:noFill/>
          <a:ln w="9525">
            <a:noFill/>
            <a:miter lim="800000"/>
            <a:headEnd/>
            <a:tailEnd/>
          </a:ln>
        </p:spPr>
      </p:pic>
      <p:sp>
        <p:nvSpPr>
          <p:cNvPr id="49156" name="TextBox 3"/>
          <p:cNvSpPr txBox="1">
            <a:spLocks noChangeArrowheads="1"/>
          </p:cNvSpPr>
          <p:nvPr/>
        </p:nvSpPr>
        <p:spPr bwMode="auto">
          <a:xfrm>
            <a:off x="5867400" y="2895600"/>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49157" name="TextBox 6"/>
          <p:cNvSpPr txBox="1">
            <a:spLocks noChangeArrowheads="1"/>
          </p:cNvSpPr>
          <p:nvPr/>
        </p:nvSpPr>
        <p:spPr bwMode="auto">
          <a:xfrm>
            <a:off x="6315075" y="2205038"/>
            <a:ext cx="390525" cy="461962"/>
          </a:xfrm>
          <a:prstGeom prst="rect">
            <a:avLst/>
          </a:prstGeom>
          <a:noFill/>
          <a:ln w="9525">
            <a:noFill/>
            <a:miter lim="800000"/>
            <a:headEnd/>
            <a:tailEnd/>
          </a:ln>
        </p:spPr>
        <p:txBody>
          <a:bodyPr wrap="none">
            <a:spAutoFit/>
          </a:bodyPr>
          <a:lstStyle/>
          <a:p>
            <a:r>
              <a:rPr lang="en-US" b="1">
                <a:solidFill>
                  <a:srgbClr val="00B050"/>
                </a:solidFill>
              </a:rPr>
              <a:t>B</a:t>
            </a:r>
          </a:p>
        </p:txBody>
      </p:sp>
      <p:pic>
        <p:nvPicPr>
          <p:cNvPr id="49158" name="Picture 7"/>
          <p:cNvPicPr>
            <a:picLocks noChangeAspect="1" noChangeArrowheads="1"/>
          </p:cNvPicPr>
          <p:nvPr/>
        </p:nvPicPr>
        <p:blipFill>
          <a:blip r:embed="rId4" cstate="print"/>
          <a:srcRect/>
          <a:stretch>
            <a:fillRect/>
          </a:stretch>
        </p:blipFill>
        <p:spPr bwMode="auto">
          <a:xfrm rot="-1458809">
            <a:off x="6738938" y="3240088"/>
            <a:ext cx="152400" cy="244475"/>
          </a:xfrm>
          <a:prstGeom prst="rect">
            <a:avLst/>
          </a:prstGeom>
          <a:noFill/>
          <a:ln w="9525">
            <a:noFill/>
            <a:miter lim="800000"/>
            <a:headEnd/>
            <a:tailEnd/>
          </a:ln>
        </p:spPr>
      </p:pic>
      <p:pic>
        <p:nvPicPr>
          <p:cNvPr id="49159" name="Picture 7"/>
          <p:cNvPicPr>
            <a:picLocks noChangeAspect="1" noChangeArrowheads="1"/>
          </p:cNvPicPr>
          <p:nvPr/>
        </p:nvPicPr>
        <p:blipFill>
          <a:blip r:embed="rId5" cstate="print"/>
          <a:srcRect/>
          <a:stretch>
            <a:fillRect/>
          </a:stretch>
        </p:blipFill>
        <p:spPr bwMode="auto">
          <a:xfrm>
            <a:off x="1978025" y="1905000"/>
            <a:ext cx="244475" cy="1524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295400" y="0"/>
            <a:ext cx="6705600" cy="1143000"/>
          </a:xfrm>
        </p:spPr>
        <p:txBody>
          <a:bodyPr/>
          <a:lstStyle/>
          <a:p>
            <a:r>
              <a:rPr lang="en-US" smtClean="0"/>
              <a:t>Pickoff at 2B</a:t>
            </a:r>
          </a:p>
        </p:txBody>
      </p:sp>
      <p:pic>
        <p:nvPicPr>
          <p:cNvPr id="4" name="Picture 3"/>
          <p:cNvPicPr>
            <a:picLocks noChangeAspect="1"/>
          </p:cNvPicPr>
          <p:nvPr/>
        </p:nvPicPr>
        <p:blipFill>
          <a:blip r:embed="rId3" cstate="print"/>
          <a:srcRect/>
          <a:stretch>
            <a:fillRect/>
          </a:stretch>
        </p:blipFill>
        <p:spPr bwMode="auto">
          <a:xfrm>
            <a:off x="152400" y="1158875"/>
            <a:ext cx="8856663" cy="5173663"/>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239713" y="1295400"/>
            <a:ext cx="8342312" cy="4994275"/>
          </a:xfrm>
          <a:prstGeom prst="rect">
            <a:avLst/>
          </a:prstGeom>
          <a:noFill/>
          <a:ln w="9525">
            <a:noFill/>
            <a:miter lim="800000"/>
            <a:headEnd/>
            <a:tailEnd/>
          </a:ln>
        </p:spPr>
      </p:pic>
      <p:sp>
        <p:nvSpPr>
          <p:cNvPr id="7" name="TextBox 3"/>
          <p:cNvSpPr txBox="1">
            <a:spLocks noChangeArrowheads="1"/>
          </p:cNvSpPr>
          <p:nvPr/>
        </p:nvSpPr>
        <p:spPr bwMode="auto">
          <a:xfrm>
            <a:off x="7327900" y="6248400"/>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8" name="TextBox 5"/>
          <p:cNvSpPr txBox="1">
            <a:spLocks noChangeArrowheads="1"/>
          </p:cNvSpPr>
          <p:nvPr/>
        </p:nvSpPr>
        <p:spPr bwMode="auto">
          <a:xfrm>
            <a:off x="7345363" y="6248400"/>
            <a:ext cx="390525" cy="460375"/>
          </a:xfrm>
          <a:prstGeom prst="rect">
            <a:avLst/>
          </a:prstGeom>
          <a:noFill/>
          <a:ln w="9525">
            <a:noFill/>
            <a:miter lim="800000"/>
            <a:headEnd/>
            <a:tailEnd/>
          </a:ln>
        </p:spPr>
        <p:txBody>
          <a:bodyPr wrap="none">
            <a:spAutoFit/>
          </a:bodyPr>
          <a:lstStyle/>
          <a:p>
            <a:r>
              <a:rPr lang="en-US" b="1">
                <a:solidFill>
                  <a:srgbClr val="00B050"/>
                </a:solidFill>
              </a:rPr>
              <a:t>B</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295400" y="76200"/>
            <a:ext cx="6705600" cy="1143000"/>
          </a:xfrm>
        </p:spPr>
        <p:txBody>
          <a:bodyPr/>
          <a:lstStyle/>
          <a:p>
            <a:r>
              <a:rPr lang="en-US" smtClean="0"/>
              <a:t>Views on Pickoff at 3B</a:t>
            </a:r>
          </a:p>
        </p:txBody>
      </p:sp>
      <p:pic>
        <p:nvPicPr>
          <p:cNvPr id="51203" name="Picture 2"/>
          <p:cNvPicPr>
            <a:picLocks noChangeAspect="1" noChangeArrowheads="1"/>
          </p:cNvPicPr>
          <p:nvPr/>
        </p:nvPicPr>
        <p:blipFill>
          <a:blip r:embed="rId3" cstate="print"/>
          <a:srcRect/>
          <a:stretch>
            <a:fillRect/>
          </a:stretch>
        </p:blipFill>
        <p:spPr bwMode="auto">
          <a:xfrm>
            <a:off x="1524000" y="1125538"/>
            <a:ext cx="6434138" cy="5732462"/>
          </a:xfrm>
          <a:prstGeom prst="rect">
            <a:avLst/>
          </a:prstGeom>
          <a:noFill/>
          <a:ln w="9525">
            <a:noFill/>
            <a:miter lim="800000"/>
            <a:headEnd/>
            <a:tailEnd/>
          </a:ln>
        </p:spPr>
      </p:pic>
      <p:sp>
        <p:nvSpPr>
          <p:cNvPr id="51204" name="TextBox 3"/>
          <p:cNvSpPr txBox="1">
            <a:spLocks noChangeArrowheads="1"/>
          </p:cNvSpPr>
          <p:nvPr/>
        </p:nvSpPr>
        <p:spPr bwMode="auto">
          <a:xfrm>
            <a:off x="3505200" y="1676400"/>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51205" name="TextBox 5"/>
          <p:cNvSpPr txBox="1">
            <a:spLocks noChangeArrowheads="1"/>
          </p:cNvSpPr>
          <p:nvPr/>
        </p:nvSpPr>
        <p:spPr bwMode="auto">
          <a:xfrm>
            <a:off x="2667000" y="1671638"/>
            <a:ext cx="390525" cy="461962"/>
          </a:xfrm>
          <a:prstGeom prst="rect">
            <a:avLst/>
          </a:prstGeom>
          <a:noFill/>
          <a:ln w="9525">
            <a:noFill/>
            <a:miter lim="800000"/>
            <a:headEnd/>
            <a:tailEnd/>
          </a:ln>
        </p:spPr>
        <p:txBody>
          <a:bodyPr wrap="none">
            <a:spAutoFit/>
          </a:bodyPr>
          <a:lstStyle/>
          <a:p>
            <a:r>
              <a:rPr lang="en-US" b="1">
                <a:solidFill>
                  <a:srgbClr val="FFFF00"/>
                </a:solidFill>
              </a:rPr>
              <a:t>B</a:t>
            </a:r>
          </a:p>
        </p:txBody>
      </p:sp>
      <p:sp>
        <p:nvSpPr>
          <p:cNvPr id="51206" name="TextBox 6"/>
          <p:cNvSpPr txBox="1">
            <a:spLocks noChangeArrowheads="1"/>
          </p:cNvSpPr>
          <p:nvPr/>
        </p:nvSpPr>
        <p:spPr bwMode="auto">
          <a:xfrm>
            <a:off x="1895475" y="1671638"/>
            <a:ext cx="407988" cy="461962"/>
          </a:xfrm>
          <a:prstGeom prst="rect">
            <a:avLst/>
          </a:prstGeom>
          <a:noFill/>
          <a:ln w="9525">
            <a:noFill/>
            <a:miter lim="800000"/>
            <a:headEnd/>
            <a:tailEnd/>
          </a:ln>
        </p:spPr>
        <p:txBody>
          <a:bodyPr wrap="none">
            <a:spAutoFit/>
          </a:bodyPr>
          <a:lstStyle/>
          <a:p>
            <a:r>
              <a:rPr lang="en-US" b="1">
                <a:solidFill>
                  <a:srgbClr val="00B050"/>
                </a:solidFill>
              </a:rPr>
              <a:t>C</a:t>
            </a:r>
          </a:p>
        </p:txBody>
      </p:sp>
      <p:pic>
        <p:nvPicPr>
          <p:cNvPr id="51208" name="Picture 8"/>
          <p:cNvPicPr>
            <a:picLocks noChangeAspect="1" noChangeArrowheads="1"/>
          </p:cNvPicPr>
          <p:nvPr/>
        </p:nvPicPr>
        <p:blipFill>
          <a:blip r:embed="rId4" cstate="print"/>
          <a:srcRect/>
          <a:stretch>
            <a:fillRect/>
          </a:stretch>
        </p:blipFill>
        <p:spPr bwMode="auto">
          <a:xfrm rot="-4787347">
            <a:off x="3709988" y="1509712"/>
            <a:ext cx="152400" cy="244475"/>
          </a:xfrm>
          <a:prstGeom prst="rect">
            <a:avLst/>
          </a:prstGeom>
          <a:noFill/>
          <a:ln w="9525">
            <a:noFill/>
            <a:miter lim="800000"/>
            <a:headEnd/>
            <a:tailEnd/>
          </a:ln>
        </p:spPr>
      </p:pic>
      <p:pic>
        <p:nvPicPr>
          <p:cNvPr id="10" name="Picture 8"/>
          <p:cNvPicPr>
            <a:picLocks noChangeAspect="1" noChangeArrowheads="1"/>
          </p:cNvPicPr>
          <p:nvPr/>
        </p:nvPicPr>
        <p:blipFill>
          <a:blip r:embed="rId5" cstate="print"/>
          <a:srcRect/>
          <a:stretch>
            <a:fillRect/>
          </a:stretch>
        </p:blipFill>
        <p:spPr bwMode="auto">
          <a:xfrm>
            <a:off x="1812925" y="1524000"/>
            <a:ext cx="244475" cy="152400"/>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12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295400" y="0"/>
            <a:ext cx="6705600" cy="1143000"/>
          </a:xfrm>
        </p:spPr>
        <p:txBody>
          <a:bodyPr/>
          <a:lstStyle/>
          <a:p>
            <a:r>
              <a:rPr lang="en-US" smtClean="0"/>
              <a:t>Pickoff at 3B</a:t>
            </a:r>
          </a:p>
        </p:txBody>
      </p:sp>
      <p:pic>
        <p:nvPicPr>
          <p:cNvPr id="4" name="Picture 3"/>
          <p:cNvPicPr>
            <a:picLocks noChangeAspect="1"/>
          </p:cNvPicPr>
          <p:nvPr/>
        </p:nvPicPr>
        <p:blipFill>
          <a:blip r:embed="rId3" cstate="print"/>
          <a:srcRect/>
          <a:stretch>
            <a:fillRect/>
          </a:stretch>
        </p:blipFill>
        <p:spPr bwMode="auto">
          <a:xfrm>
            <a:off x="627063" y="979488"/>
            <a:ext cx="7907337" cy="5649912"/>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877888" y="950913"/>
            <a:ext cx="7351712" cy="5830887"/>
          </a:xfrm>
          <a:prstGeom prst="rect">
            <a:avLst/>
          </a:prstGeom>
          <a:noFill/>
          <a:ln w="9525">
            <a:noFill/>
            <a:miter lim="800000"/>
            <a:headEnd/>
            <a:tailEnd/>
          </a:ln>
        </p:spPr>
      </p:pic>
      <p:pic>
        <p:nvPicPr>
          <p:cNvPr id="6" name="Picture 5"/>
          <p:cNvPicPr>
            <a:picLocks noChangeAspect="1"/>
          </p:cNvPicPr>
          <p:nvPr/>
        </p:nvPicPr>
        <p:blipFill>
          <a:blip r:embed="rId5" cstate="print"/>
          <a:srcRect/>
          <a:stretch>
            <a:fillRect/>
          </a:stretch>
        </p:blipFill>
        <p:spPr bwMode="auto">
          <a:xfrm>
            <a:off x="412750" y="1087438"/>
            <a:ext cx="8350250" cy="5465762"/>
          </a:xfrm>
          <a:prstGeom prst="rect">
            <a:avLst/>
          </a:prstGeom>
          <a:noFill/>
          <a:ln w="9525">
            <a:noFill/>
            <a:miter lim="800000"/>
            <a:headEnd/>
            <a:tailEnd/>
          </a:ln>
        </p:spPr>
      </p:pic>
      <p:sp>
        <p:nvSpPr>
          <p:cNvPr id="7" name="TextBox 3"/>
          <p:cNvSpPr txBox="1">
            <a:spLocks noChangeArrowheads="1"/>
          </p:cNvSpPr>
          <p:nvPr/>
        </p:nvSpPr>
        <p:spPr bwMode="auto">
          <a:xfrm>
            <a:off x="7696200" y="6245225"/>
            <a:ext cx="407988" cy="460375"/>
          </a:xfrm>
          <a:prstGeom prst="rect">
            <a:avLst/>
          </a:prstGeom>
          <a:noFill/>
          <a:ln w="9525">
            <a:noFill/>
            <a:miter lim="800000"/>
            <a:headEnd/>
            <a:tailEnd/>
          </a:ln>
        </p:spPr>
        <p:txBody>
          <a:bodyPr wrap="none">
            <a:spAutoFit/>
          </a:bodyPr>
          <a:lstStyle/>
          <a:p>
            <a:r>
              <a:rPr lang="en-US" b="1">
                <a:solidFill>
                  <a:srgbClr val="FF0000"/>
                </a:solidFill>
              </a:rPr>
              <a:t>A</a:t>
            </a:r>
          </a:p>
        </p:txBody>
      </p:sp>
      <p:sp>
        <p:nvSpPr>
          <p:cNvPr id="8" name="TextBox 5"/>
          <p:cNvSpPr txBox="1">
            <a:spLocks noChangeArrowheads="1"/>
          </p:cNvSpPr>
          <p:nvPr/>
        </p:nvSpPr>
        <p:spPr bwMode="auto">
          <a:xfrm>
            <a:off x="7696200" y="6248400"/>
            <a:ext cx="390525" cy="460375"/>
          </a:xfrm>
          <a:prstGeom prst="rect">
            <a:avLst/>
          </a:prstGeom>
          <a:noFill/>
          <a:ln w="9525">
            <a:noFill/>
            <a:miter lim="800000"/>
            <a:headEnd/>
            <a:tailEnd/>
          </a:ln>
        </p:spPr>
        <p:txBody>
          <a:bodyPr wrap="none">
            <a:spAutoFit/>
          </a:bodyPr>
          <a:lstStyle/>
          <a:p>
            <a:r>
              <a:rPr lang="en-US" b="1">
                <a:solidFill>
                  <a:srgbClr val="FFFF00"/>
                </a:solidFill>
              </a:rPr>
              <a:t>B</a:t>
            </a:r>
          </a:p>
        </p:txBody>
      </p:sp>
      <p:sp>
        <p:nvSpPr>
          <p:cNvPr id="9" name="TextBox 6"/>
          <p:cNvSpPr txBox="1">
            <a:spLocks noChangeArrowheads="1"/>
          </p:cNvSpPr>
          <p:nvPr/>
        </p:nvSpPr>
        <p:spPr bwMode="auto">
          <a:xfrm>
            <a:off x="7696200" y="6248400"/>
            <a:ext cx="407988" cy="461963"/>
          </a:xfrm>
          <a:prstGeom prst="rect">
            <a:avLst/>
          </a:prstGeom>
          <a:noFill/>
          <a:ln w="9525">
            <a:noFill/>
            <a:miter lim="800000"/>
            <a:headEnd/>
            <a:tailEnd/>
          </a:ln>
        </p:spPr>
        <p:txBody>
          <a:bodyPr wrap="none">
            <a:spAutoFit/>
          </a:bodyPr>
          <a:lstStyle/>
          <a:p>
            <a:r>
              <a:rPr lang="en-US" b="1">
                <a:solidFill>
                  <a:srgbClr val="00B050"/>
                </a:solidFill>
              </a:rPr>
              <a:t>C</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ctrTitle"/>
          </p:nvPr>
        </p:nvSpPr>
        <p:spPr>
          <a:xfrm>
            <a:off x="685800" y="1600200"/>
            <a:ext cx="7772400" cy="1470025"/>
          </a:xfrm>
        </p:spPr>
        <p:txBody>
          <a:bodyPr/>
          <a:lstStyle/>
          <a:p>
            <a:r>
              <a:rPr lang="en-US" smtClean="0"/>
              <a:t>Questions?</a:t>
            </a:r>
          </a:p>
        </p:txBody>
      </p:sp>
      <p:pic>
        <p:nvPicPr>
          <p:cNvPr id="54275" name="Picture 6" descr="ASA_Umpire_Primary_Logo">
            <a:hlinkClick r:id="rId3"/>
          </p:cNvPr>
          <p:cNvPicPr>
            <a:picLocks noChangeAspect="1" noChangeArrowheads="1"/>
          </p:cNvPicPr>
          <p:nvPr/>
        </p:nvPicPr>
        <p:blipFill>
          <a:blip r:embed="rId4" cstate="print"/>
          <a:srcRect/>
          <a:stretch>
            <a:fillRect/>
          </a:stretch>
        </p:blipFill>
        <p:spPr bwMode="auto">
          <a:xfrm>
            <a:off x="2971800" y="3048000"/>
            <a:ext cx="3100388" cy="201295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Tag Plays</a:t>
            </a:r>
          </a:p>
        </p:txBody>
      </p:sp>
      <p:sp>
        <p:nvSpPr>
          <p:cNvPr id="8195" name="Content Placeholder 2"/>
          <p:cNvSpPr>
            <a:spLocks noGrp="1"/>
          </p:cNvSpPr>
          <p:nvPr>
            <p:ph idx="1"/>
          </p:nvPr>
        </p:nvSpPr>
        <p:spPr>
          <a:xfrm>
            <a:off x="685800" y="1524000"/>
            <a:ext cx="7772400" cy="4572000"/>
          </a:xfrm>
        </p:spPr>
        <p:txBody>
          <a:bodyPr/>
          <a:lstStyle/>
          <a:p>
            <a:r>
              <a:rPr lang="en-US" smtClean="0"/>
              <a:t>Primary Position:</a:t>
            </a:r>
          </a:p>
          <a:p>
            <a:pPr lvl="1"/>
            <a:r>
              <a:rPr lang="en-US" smtClean="0"/>
              <a:t>90 degrees to the path of the runner </a:t>
            </a:r>
          </a:p>
          <a:p>
            <a:pPr lvl="1"/>
            <a:r>
              <a:rPr lang="en-US" smtClean="0"/>
              <a:t>Just short of the base they are trying to reach</a:t>
            </a:r>
          </a:p>
          <a:p>
            <a:r>
              <a:rPr lang="en-US" smtClean="0"/>
              <a:t>Secondary Position:</a:t>
            </a:r>
          </a:p>
          <a:p>
            <a:pPr lvl="1"/>
            <a:r>
              <a:rPr lang="en-US" smtClean="0"/>
              <a:t>Move as necessary to get an unobstructed view of the play</a:t>
            </a:r>
          </a:p>
          <a:p>
            <a:pPr lvl="1"/>
            <a:r>
              <a:rPr lang="en-US" smtClean="0"/>
              <a:t>Best angle is 90 degrees to the tag</a:t>
            </a:r>
          </a:p>
          <a:p>
            <a:pPr lvl="2"/>
            <a:r>
              <a:rPr lang="en-US" smtClean="0"/>
              <a:t>This allows you to see thru the tag</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5’ 5” Player-7’ 8” Reach</a:t>
            </a:r>
          </a:p>
        </p:txBody>
      </p:sp>
      <p:pic>
        <p:nvPicPr>
          <p:cNvPr id="15363" name="Picture 2"/>
          <p:cNvPicPr>
            <a:picLocks noChangeAspect="1" noChangeArrowheads="1"/>
          </p:cNvPicPr>
          <p:nvPr/>
        </p:nvPicPr>
        <p:blipFill>
          <a:blip r:embed="rId3" cstate="print"/>
          <a:srcRect b="45128"/>
          <a:stretch>
            <a:fillRect/>
          </a:stretch>
        </p:blipFill>
        <p:spPr bwMode="auto">
          <a:xfrm>
            <a:off x="4724400" y="1903413"/>
            <a:ext cx="3276600" cy="2152650"/>
          </a:xfrm>
          <a:prstGeom prst="rect">
            <a:avLst/>
          </a:prstGeom>
          <a:noFill/>
          <a:ln w="9525">
            <a:noFill/>
            <a:miter lim="800000"/>
            <a:headEnd/>
            <a:tailEnd/>
          </a:ln>
        </p:spPr>
      </p:pic>
      <p:sp>
        <p:nvSpPr>
          <p:cNvPr id="15364" name="TextBox 7"/>
          <p:cNvSpPr txBox="1">
            <a:spLocks noChangeArrowheads="1"/>
          </p:cNvSpPr>
          <p:nvPr/>
        </p:nvSpPr>
        <p:spPr bwMode="auto">
          <a:xfrm>
            <a:off x="1752600" y="2209800"/>
            <a:ext cx="2392363" cy="461963"/>
          </a:xfrm>
          <a:prstGeom prst="rect">
            <a:avLst/>
          </a:prstGeom>
          <a:noFill/>
          <a:ln w="9525">
            <a:noFill/>
            <a:miter lim="800000"/>
            <a:headEnd/>
            <a:tailEnd/>
          </a:ln>
        </p:spPr>
        <p:txBody>
          <a:bodyPr wrap="none">
            <a:spAutoFit/>
          </a:bodyPr>
          <a:lstStyle/>
          <a:p>
            <a:r>
              <a:rPr lang="en-US"/>
              <a:t>12’ From the Play</a:t>
            </a:r>
          </a:p>
        </p:txBody>
      </p:sp>
      <p:sp useBgFill="1">
        <p:nvSpPr>
          <p:cNvPr id="2" name="Rectangle 1"/>
          <p:cNvSpPr>
            <a:spLocks noChangeArrowheads="1"/>
          </p:cNvSpPr>
          <p:nvPr/>
        </p:nvSpPr>
        <p:spPr bwMode="auto">
          <a:xfrm>
            <a:off x="4343400" y="1447800"/>
            <a:ext cx="4038600" cy="762000"/>
          </a:xfrm>
          <a:prstGeom prst="rect">
            <a:avLst/>
          </a:prstGeom>
          <a:ln w="9525" algn="ctr">
            <a:noFill/>
            <a:round/>
            <a:headEnd/>
            <a:tailEnd/>
          </a:ln>
        </p:spPr>
        <p:txBody>
          <a:bodyPr/>
          <a:lstStyle/>
          <a:p>
            <a:pPr eaLnBrk="0" hangingPunct="0"/>
            <a:endParaRPr lang="en-US"/>
          </a:p>
        </p:txBody>
      </p:sp>
      <p:sp>
        <p:nvSpPr>
          <p:cNvPr id="3" name="Freeform 2"/>
          <p:cNvSpPr>
            <a:spLocks/>
          </p:cNvSpPr>
          <p:nvPr/>
        </p:nvSpPr>
        <p:spPr bwMode="auto">
          <a:xfrm>
            <a:off x="4495800" y="2019300"/>
            <a:ext cx="1522413" cy="1128713"/>
          </a:xfrm>
          <a:custGeom>
            <a:avLst/>
            <a:gdLst>
              <a:gd name="T0" fmla="*/ 173686 w 1521619"/>
              <a:gd name="T1" fmla="*/ 1054525 h 1129372"/>
              <a:gd name="T2" fmla="*/ 190497 w 1521619"/>
              <a:gd name="T3" fmla="*/ 1118221 h 1129372"/>
              <a:gd name="T4" fmla="*/ 295350 w 1521619"/>
              <a:gd name="T5" fmla="*/ 1003409 h 1129372"/>
              <a:gd name="T6" fmla="*/ 388996 w 1521619"/>
              <a:gd name="T7" fmla="*/ 896462 h 1129372"/>
              <a:gd name="T8" fmla="*/ 482643 w 1521619"/>
              <a:gd name="T9" fmla="*/ 788729 h 1129372"/>
              <a:gd name="T10" fmla="*/ 588297 w 1521619"/>
              <a:gd name="T11" fmla="*/ 662124 h 1129372"/>
              <a:gd name="T12" fmla="*/ 663535 w 1521619"/>
              <a:gd name="T13" fmla="*/ 592924 h 1129372"/>
              <a:gd name="T14" fmla="*/ 746775 w 1521619"/>
              <a:gd name="T15" fmla="*/ 526869 h 1129372"/>
              <a:gd name="T16" fmla="*/ 830817 w 1521619"/>
              <a:gd name="T17" fmla="*/ 460813 h 1129372"/>
              <a:gd name="T18" fmla="*/ 955681 w 1521619"/>
              <a:gd name="T19" fmla="*/ 379817 h 1129372"/>
              <a:gd name="T20" fmla="*/ 1094952 w 1521619"/>
              <a:gd name="T21" fmla="*/ 318482 h 1129372"/>
              <a:gd name="T22" fmla="*/ 1188599 w 1521619"/>
              <a:gd name="T23" fmla="*/ 272085 h 1129372"/>
              <a:gd name="T24" fmla="*/ 1282247 w 1521619"/>
              <a:gd name="T25" fmla="*/ 237482 h 1129372"/>
              <a:gd name="T26" fmla="*/ 1434322 w 1521619"/>
              <a:gd name="T27" fmla="*/ 196593 h 1129372"/>
              <a:gd name="T28" fmla="*/ 1534372 w 1521619"/>
              <a:gd name="T29" fmla="*/ 180865 h 1129372"/>
              <a:gd name="T30" fmla="*/ 1415112 w 1521619"/>
              <a:gd name="T31" fmla="*/ 113238 h 1129372"/>
              <a:gd name="T32" fmla="*/ 1331871 w 1521619"/>
              <a:gd name="T33" fmla="*/ 81782 h 1129372"/>
              <a:gd name="T34" fmla="*/ 1312661 w 1521619"/>
              <a:gd name="T35" fmla="*/ 75496 h 1129372"/>
              <a:gd name="T36" fmla="*/ 1261437 w 1521619"/>
              <a:gd name="T37" fmla="*/ 62908 h 1129372"/>
              <a:gd name="T38" fmla="*/ 1235825 w 1521619"/>
              <a:gd name="T39" fmla="*/ 56622 h 1129372"/>
              <a:gd name="T40" fmla="*/ 1216615 w 1521619"/>
              <a:gd name="T41" fmla="*/ 50327 h 1129372"/>
              <a:gd name="T42" fmla="*/ 1191001 w 1521619"/>
              <a:gd name="T43" fmla="*/ 31459 h 1129372"/>
              <a:gd name="T44" fmla="*/ 1133370 w 1521619"/>
              <a:gd name="T45" fmla="*/ 18874 h 1129372"/>
              <a:gd name="T46" fmla="*/ 960484 w 1521619"/>
              <a:gd name="T47" fmla="*/ 0 h 1129372"/>
              <a:gd name="T48" fmla="*/ 794000 w 1521619"/>
              <a:gd name="T49" fmla="*/ 6286 h 1129372"/>
              <a:gd name="T50" fmla="*/ 774790 w 1521619"/>
              <a:gd name="T51" fmla="*/ 12588 h 1129372"/>
              <a:gd name="T52" fmla="*/ 736370 w 1521619"/>
              <a:gd name="T53" fmla="*/ 18874 h 1129372"/>
              <a:gd name="T54" fmla="*/ 614709 w 1521619"/>
              <a:gd name="T55" fmla="*/ 25160 h 1129372"/>
              <a:gd name="T56" fmla="*/ 518660 w 1521619"/>
              <a:gd name="T57" fmla="*/ 50327 h 1129372"/>
              <a:gd name="T58" fmla="*/ 499450 w 1521619"/>
              <a:gd name="T59" fmla="*/ 62908 h 1129372"/>
              <a:gd name="T60" fmla="*/ 448226 w 1521619"/>
              <a:gd name="T61" fmla="*/ 75496 h 1129372"/>
              <a:gd name="T62" fmla="*/ 429016 w 1521619"/>
              <a:gd name="T63" fmla="*/ 81782 h 1129372"/>
              <a:gd name="T64" fmla="*/ 345774 w 1521619"/>
              <a:gd name="T65" fmla="*/ 69199 h 1129372"/>
              <a:gd name="T66" fmla="*/ 307354 w 1521619"/>
              <a:gd name="T67" fmla="*/ 56622 h 1129372"/>
              <a:gd name="T68" fmla="*/ 288145 w 1521619"/>
              <a:gd name="T69" fmla="*/ 50327 h 1129372"/>
              <a:gd name="T70" fmla="*/ 230516 w 1521619"/>
              <a:gd name="T71" fmla="*/ 56622 h 1129372"/>
              <a:gd name="T72" fmla="*/ 192098 w 1521619"/>
              <a:gd name="T73" fmla="*/ 81782 h 1129372"/>
              <a:gd name="T74" fmla="*/ 172889 w 1521619"/>
              <a:gd name="T75" fmla="*/ 88071 h 1129372"/>
              <a:gd name="T76" fmla="*/ 153680 w 1521619"/>
              <a:gd name="T77" fmla="*/ 100656 h 1129372"/>
              <a:gd name="T78" fmla="*/ 128065 w 1521619"/>
              <a:gd name="T79" fmla="*/ 113238 h 1129372"/>
              <a:gd name="T80" fmla="*/ 115260 w 1521619"/>
              <a:gd name="T81" fmla="*/ 150983 h 1129372"/>
              <a:gd name="T82" fmla="*/ 102448 w 1521619"/>
              <a:gd name="T83" fmla="*/ 176147 h 1129372"/>
              <a:gd name="T84" fmla="*/ 64028 w 1521619"/>
              <a:gd name="T85" fmla="*/ 220183 h 1129372"/>
              <a:gd name="T86" fmla="*/ 38420 w 1521619"/>
              <a:gd name="T87" fmla="*/ 270513 h 1129372"/>
              <a:gd name="T88" fmla="*/ 0 w 1521619"/>
              <a:gd name="T89" fmla="*/ 301966 h 1129372"/>
              <a:gd name="T90" fmla="*/ 6398 w 1521619"/>
              <a:gd name="T91" fmla="*/ 484405 h 1129372"/>
              <a:gd name="T92" fmla="*/ 19210 w 1521619"/>
              <a:gd name="T93" fmla="*/ 534733 h 1129372"/>
              <a:gd name="T94" fmla="*/ 25608 w 1521619"/>
              <a:gd name="T95" fmla="*/ 559897 h 1129372"/>
              <a:gd name="T96" fmla="*/ 32022 w 1521619"/>
              <a:gd name="T97" fmla="*/ 578769 h 1129372"/>
              <a:gd name="T98" fmla="*/ 38420 w 1521619"/>
              <a:gd name="T99" fmla="*/ 610225 h 1129372"/>
              <a:gd name="T100" fmla="*/ 51232 w 1521619"/>
              <a:gd name="T101" fmla="*/ 654262 h 1129372"/>
              <a:gd name="T102" fmla="*/ 64028 w 1521619"/>
              <a:gd name="T103" fmla="*/ 704588 h 1129372"/>
              <a:gd name="T104" fmla="*/ 76840 w 1521619"/>
              <a:gd name="T105" fmla="*/ 729752 h 1129372"/>
              <a:gd name="T106" fmla="*/ 83238 w 1521619"/>
              <a:gd name="T107" fmla="*/ 761207 h 1129372"/>
              <a:gd name="T108" fmla="*/ 89647 w 1521619"/>
              <a:gd name="T109" fmla="*/ 780080 h 1129372"/>
              <a:gd name="T110" fmla="*/ 96050 w 1521619"/>
              <a:gd name="T111" fmla="*/ 811536 h 1129372"/>
              <a:gd name="T112" fmla="*/ 108856 w 1521619"/>
              <a:gd name="T113" fmla="*/ 849281 h 1129372"/>
              <a:gd name="T114" fmla="*/ 115260 w 1521619"/>
              <a:gd name="T115" fmla="*/ 874445 h 1129372"/>
              <a:gd name="T116" fmla="*/ 121658 w 1521619"/>
              <a:gd name="T117" fmla="*/ 893318 h 1129372"/>
              <a:gd name="T118" fmla="*/ 147275 w 1521619"/>
              <a:gd name="T119" fmla="*/ 931063 h 1129372"/>
              <a:gd name="T120" fmla="*/ 172889 w 1521619"/>
              <a:gd name="T121" fmla="*/ 1000264 h 1129372"/>
              <a:gd name="T122" fmla="*/ 192098 w 1521619"/>
              <a:gd name="T123" fmla="*/ 1012845 h 1129372"/>
              <a:gd name="T124" fmla="*/ 173686 w 1521619"/>
              <a:gd name="T125" fmla="*/ 1054525 h 11293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21619"/>
              <a:gd name="T190" fmla="*/ 0 h 1129372"/>
              <a:gd name="T191" fmla="*/ 1521619 w 1521619"/>
              <a:gd name="T192" fmla="*/ 1129372 h 112937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21619" h="1129372">
                <a:moveTo>
                  <a:pt x="172244" y="1064419"/>
                </a:moveTo>
                <a:cubicBezTo>
                  <a:pt x="182563" y="1058863"/>
                  <a:pt x="168805" y="1137312"/>
                  <a:pt x="188913" y="1128713"/>
                </a:cubicBezTo>
                <a:cubicBezTo>
                  <a:pt x="209021" y="1120114"/>
                  <a:pt x="260086" y="1050131"/>
                  <a:pt x="292894" y="1012825"/>
                </a:cubicBezTo>
                <a:cubicBezTo>
                  <a:pt x="325702" y="975519"/>
                  <a:pt x="354806" y="940991"/>
                  <a:pt x="385762" y="904875"/>
                </a:cubicBezTo>
                <a:cubicBezTo>
                  <a:pt x="416718" y="868759"/>
                  <a:pt x="445690" y="835554"/>
                  <a:pt x="478631" y="796131"/>
                </a:cubicBezTo>
                <a:cubicBezTo>
                  <a:pt x="511572" y="756708"/>
                  <a:pt x="553508" y="701278"/>
                  <a:pt x="583406" y="668337"/>
                </a:cubicBezTo>
                <a:cubicBezTo>
                  <a:pt x="613304" y="635396"/>
                  <a:pt x="631825" y="621241"/>
                  <a:pt x="658019" y="598487"/>
                </a:cubicBezTo>
                <a:cubicBezTo>
                  <a:pt x="684213" y="575733"/>
                  <a:pt x="712920" y="554038"/>
                  <a:pt x="740569" y="531813"/>
                </a:cubicBezTo>
                <a:cubicBezTo>
                  <a:pt x="768218" y="509588"/>
                  <a:pt x="789384" y="489876"/>
                  <a:pt x="823912" y="465137"/>
                </a:cubicBezTo>
                <a:cubicBezTo>
                  <a:pt x="858440" y="440398"/>
                  <a:pt x="904081" y="407326"/>
                  <a:pt x="947737" y="383381"/>
                </a:cubicBezTo>
                <a:cubicBezTo>
                  <a:pt x="991393" y="359436"/>
                  <a:pt x="1048147" y="336021"/>
                  <a:pt x="1085850" y="321469"/>
                </a:cubicBezTo>
                <a:cubicBezTo>
                  <a:pt x="1123553" y="306917"/>
                  <a:pt x="1147763" y="288264"/>
                  <a:pt x="1178719" y="274638"/>
                </a:cubicBezTo>
                <a:cubicBezTo>
                  <a:pt x="1209675" y="261012"/>
                  <a:pt x="1230975" y="252412"/>
                  <a:pt x="1271588" y="239712"/>
                </a:cubicBezTo>
                <a:cubicBezTo>
                  <a:pt x="1312201" y="227012"/>
                  <a:pt x="1380728" y="207963"/>
                  <a:pt x="1422400" y="198438"/>
                </a:cubicBezTo>
                <a:cubicBezTo>
                  <a:pt x="1464072" y="188913"/>
                  <a:pt x="1506802" y="184679"/>
                  <a:pt x="1521619" y="182562"/>
                </a:cubicBezTo>
                <a:cubicBezTo>
                  <a:pt x="1500820" y="151364"/>
                  <a:pt x="1436820" y="130969"/>
                  <a:pt x="1403350" y="114300"/>
                </a:cubicBezTo>
                <a:cubicBezTo>
                  <a:pt x="1369880" y="97631"/>
                  <a:pt x="1348317" y="93133"/>
                  <a:pt x="1320800" y="82550"/>
                </a:cubicBezTo>
                <a:cubicBezTo>
                  <a:pt x="1314553" y="80147"/>
                  <a:pt x="1308208" y="77961"/>
                  <a:pt x="1301750" y="76200"/>
                </a:cubicBezTo>
                <a:cubicBezTo>
                  <a:pt x="1284911" y="71607"/>
                  <a:pt x="1267883" y="67733"/>
                  <a:pt x="1250950" y="63500"/>
                </a:cubicBezTo>
                <a:cubicBezTo>
                  <a:pt x="1242483" y="61383"/>
                  <a:pt x="1233829" y="59910"/>
                  <a:pt x="1225550" y="57150"/>
                </a:cubicBezTo>
                <a:lnTo>
                  <a:pt x="1206500" y="50800"/>
                </a:lnTo>
                <a:cubicBezTo>
                  <a:pt x="1198033" y="44450"/>
                  <a:pt x="1190566" y="36483"/>
                  <a:pt x="1181100" y="31750"/>
                </a:cubicBezTo>
                <a:cubicBezTo>
                  <a:pt x="1175392" y="28896"/>
                  <a:pt x="1126956" y="19551"/>
                  <a:pt x="1123950" y="19050"/>
                </a:cubicBezTo>
                <a:cubicBezTo>
                  <a:pt x="1027102" y="2909"/>
                  <a:pt x="1053093" y="7185"/>
                  <a:pt x="952500" y="0"/>
                </a:cubicBezTo>
                <a:cubicBezTo>
                  <a:pt x="897467" y="2117"/>
                  <a:pt x="842344" y="2561"/>
                  <a:pt x="787400" y="6350"/>
                </a:cubicBezTo>
                <a:cubicBezTo>
                  <a:pt x="780722" y="6811"/>
                  <a:pt x="774884" y="11248"/>
                  <a:pt x="768350" y="12700"/>
                </a:cubicBezTo>
                <a:cubicBezTo>
                  <a:pt x="755781" y="15493"/>
                  <a:pt x="743084" y="18023"/>
                  <a:pt x="730250" y="19050"/>
                </a:cubicBezTo>
                <a:cubicBezTo>
                  <a:pt x="690106" y="22262"/>
                  <a:pt x="649817" y="23283"/>
                  <a:pt x="609600" y="25400"/>
                </a:cubicBezTo>
                <a:cubicBezTo>
                  <a:pt x="567616" y="33797"/>
                  <a:pt x="548878" y="33536"/>
                  <a:pt x="514350" y="50800"/>
                </a:cubicBezTo>
                <a:cubicBezTo>
                  <a:pt x="507524" y="54213"/>
                  <a:pt x="502126" y="60087"/>
                  <a:pt x="495300" y="63500"/>
                </a:cubicBezTo>
                <a:cubicBezTo>
                  <a:pt x="480785" y="70758"/>
                  <a:pt x="458991" y="72577"/>
                  <a:pt x="444500" y="76200"/>
                </a:cubicBezTo>
                <a:cubicBezTo>
                  <a:pt x="438006" y="77823"/>
                  <a:pt x="431800" y="80433"/>
                  <a:pt x="425450" y="82550"/>
                </a:cubicBezTo>
                <a:cubicBezTo>
                  <a:pt x="372973" y="65058"/>
                  <a:pt x="455156" y="90898"/>
                  <a:pt x="342900" y="69850"/>
                </a:cubicBezTo>
                <a:cubicBezTo>
                  <a:pt x="329742" y="67383"/>
                  <a:pt x="317500" y="61383"/>
                  <a:pt x="304800" y="57150"/>
                </a:cubicBezTo>
                <a:lnTo>
                  <a:pt x="285750" y="50800"/>
                </a:lnTo>
                <a:cubicBezTo>
                  <a:pt x="266700" y="52917"/>
                  <a:pt x="246784" y="51089"/>
                  <a:pt x="228600" y="57150"/>
                </a:cubicBezTo>
                <a:cubicBezTo>
                  <a:pt x="214120" y="61977"/>
                  <a:pt x="204980" y="77723"/>
                  <a:pt x="190500" y="82550"/>
                </a:cubicBezTo>
                <a:lnTo>
                  <a:pt x="171450" y="88900"/>
                </a:lnTo>
                <a:cubicBezTo>
                  <a:pt x="165100" y="93133"/>
                  <a:pt x="159026" y="97814"/>
                  <a:pt x="152400" y="101600"/>
                </a:cubicBezTo>
                <a:cubicBezTo>
                  <a:pt x="144181" y="106296"/>
                  <a:pt x="132680" y="106727"/>
                  <a:pt x="127000" y="114300"/>
                </a:cubicBezTo>
                <a:cubicBezTo>
                  <a:pt x="118968" y="125010"/>
                  <a:pt x="118533" y="139700"/>
                  <a:pt x="114300" y="152400"/>
                </a:cubicBezTo>
                <a:cubicBezTo>
                  <a:pt x="111307" y="161380"/>
                  <a:pt x="106296" y="169581"/>
                  <a:pt x="101600" y="177800"/>
                </a:cubicBezTo>
                <a:cubicBezTo>
                  <a:pt x="62342" y="246501"/>
                  <a:pt x="125543" y="129185"/>
                  <a:pt x="63500" y="222250"/>
                </a:cubicBezTo>
                <a:cubicBezTo>
                  <a:pt x="52998" y="238002"/>
                  <a:pt x="48264" y="257078"/>
                  <a:pt x="38100" y="273050"/>
                </a:cubicBezTo>
                <a:cubicBezTo>
                  <a:pt x="29093" y="287203"/>
                  <a:pt x="13401" y="295866"/>
                  <a:pt x="0" y="304800"/>
                </a:cubicBezTo>
                <a:cubicBezTo>
                  <a:pt x="2117" y="366183"/>
                  <a:pt x="1386" y="427731"/>
                  <a:pt x="6350" y="488950"/>
                </a:cubicBezTo>
                <a:cubicBezTo>
                  <a:pt x="7761" y="506347"/>
                  <a:pt x="14817" y="522817"/>
                  <a:pt x="19050" y="539750"/>
                </a:cubicBezTo>
                <a:cubicBezTo>
                  <a:pt x="21167" y="548217"/>
                  <a:pt x="22640" y="556871"/>
                  <a:pt x="25400" y="565150"/>
                </a:cubicBezTo>
                <a:cubicBezTo>
                  <a:pt x="27517" y="571500"/>
                  <a:pt x="30127" y="577706"/>
                  <a:pt x="31750" y="584200"/>
                </a:cubicBezTo>
                <a:cubicBezTo>
                  <a:pt x="34368" y="594671"/>
                  <a:pt x="35482" y="605479"/>
                  <a:pt x="38100" y="615950"/>
                </a:cubicBezTo>
                <a:cubicBezTo>
                  <a:pt x="59314" y="700806"/>
                  <a:pt x="27045" y="553501"/>
                  <a:pt x="50800" y="660400"/>
                </a:cubicBezTo>
                <a:cubicBezTo>
                  <a:pt x="55387" y="681042"/>
                  <a:pt x="55644" y="692870"/>
                  <a:pt x="63500" y="711200"/>
                </a:cubicBezTo>
                <a:cubicBezTo>
                  <a:pt x="67229" y="719901"/>
                  <a:pt x="71967" y="728133"/>
                  <a:pt x="76200" y="736600"/>
                </a:cubicBezTo>
                <a:cubicBezTo>
                  <a:pt x="78317" y="747183"/>
                  <a:pt x="79932" y="757879"/>
                  <a:pt x="82550" y="768350"/>
                </a:cubicBezTo>
                <a:cubicBezTo>
                  <a:pt x="84173" y="774844"/>
                  <a:pt x="87277" y="780906"/>
                  <a:pt x="88900" y="787400"/>
                </a:cubicBezTo>
                <a:cubicBezTo>
                  <a:pt x="91518" y="797871"/>
                  <a:pt x="92410" y="808737"/>
                  <a:pt x="95250" y="819150"/>
                </a:cubicBezTo>
                <a:cubicBezTo>
                  <a:pt x="98772" y="832065"/>
                  <a:pt x="103717" y="844550"/>
                  <a:pt x="107950" y="857250"/>
                </a:cubicBezTo>
                <a:cubicBezTo>
                  <a:pt x="110710" y="865529"/>
                  <a:pt x="111902" y="874259"/>
                  <a:pt x="114300" y="882650"/>
                </a:cubicBezTo>
                <a:cubicBezTo>
                  <a:pt x="116139" y="889086"/>
                  <a:pt x="117399" y="895849"/>
                  <a:pt x="120650" y="901700"/>
                </a:cubicBezTo>
                <a:cubicBezTo>
                  <a:pt x="128063" y="915043"/>
                  <a:pt x="146050" y="939800"/>
                  <a:pt x="146050" y="939800"/>
                </a:cubicBezTo>
                <a:cubicBezTo>
                  <a:pt x="152069" y="963877"/>
                  <a:pt x="152798" y="990998"/>
                  <a:pt x="171450" y="1009650"/>
                </a:cubicBezTo>
                <a:cubicBezTo>
                  <a:pt x="176846" y="1015046"/>
                  <a:pt x="184541" y="1017582"/>
                  <a:pt x="190500" y="1022350"/>
                </a:cubicBezTo>
                <a:cubicBezTo>
                  <a:pt x="195175" y="1026090"/>
                  <a:pt x="168011" y="1047486"/>
                  <a:pt x="172244" y="1064419"/>
                </a:cubicBezTo>
                <a:close/>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sp>
        <p:nvSpPr>
          <p:cNvPr id="8" name="Freeform 7"/>
          <p:cNvSpPr>
            <a:spLocks/>
          </p:cNvSpPr>
          <p:nvPr/>
        </p:nvSpPr>
        <p:spPr bwMode="auto">
          <a:xfrm rot="4563299">
            <a:off x="6309519" y="2309019"/>
            <a:ext cx="2535237" cy="1571625"/>
          </a:xfrm>
          <a:custGeom>
            <a:avLst/>
            <a:gdLst>
              <a:gd name="T0" fmla="*/ 629579 w 2535031"/>
              <a:gd name="T1" fmla="*/ 66727 h 1571350"/>
              <a:gd name="T2" fmla="*/ 505904 w 2535031"/>
              <a:gd name="T3" fmla="*/ 114289 h 1571350"/>
              <a:gd name="T4" fmla="*/ 343348 w 2535031"/>
              <a:gd name="T5" fmla="*/ 404008 h 1571350"/>
              <a:gd name="T6" fmla="*/ 305200 w 2535031"/>
              <a:gd name="T7" fmla="*/ 391260 h 1571350"/>
              <a:gd name="T8" fmla="*/ 286118 w 2535031"/>
              <a:gd name="T9" fmla="*/ 384894 h 1571350"/>
              <a:gd name="T10" fmla="*/ 228904 w 2535031"/>
              <a:gd name="T11" fmla="*/ 391260 h 1571350"/>
              <a:gd name="T12" fmla="*/ 190746 w 2535031"/>
              <a:gd name="T13" fmla="*/ 416740 h 1571350"/>
              <a:gd name="T14" fmla="*/ 171674 w 2535031"/>
              <a:gd name="T15" fmla="*/ 423106 h 1571350"/>
              <a:gd name="T16" fmla="*/ 152592 w 2535031"/>
              <a:gd name="T17" fmla="*/ 435838 h 1571350"/>
              <a:gd name="T18" fmla="*/ 127160 w 2535031"/>
              <a:gd name="T19" fmla="*/ 448570 h 1571350"/>
              <a:gd name="T20" fmla="*/ 114444 w 2535031"/>
              <a:gd name="T21" fmla="*/ 486782 h 1571350"/>
              <a:gd name="T22" fmla="*/ 101728 w 2535031"/>
              <a:gd name="T23" fmla="*/ 512253 h 1571350"/>
              <a:gd name="T24" fmla="*/ 63580 w 2535031"/>
              <a:gd name="T25" fmla="*/ 556825 h 1571350"/>
              <a:gd name="T26" fmla="*/ 38148 w 2535031"/>
              <a:gd name="T27" fmla="*/ 607768 h 1571350"/>
              <a:gd name="T28" fmla="*/ 0 w 2535031"/>
              <a:gd name="T29" fmla="*/ 639614 h 1571350"/>
              <a:gd name="T30" fmla="*/ 6366 w 2535031"/>
              <a:gd name="T31" fmla="*/ 824276 h 1571350"/>
              <a:gd name="T32" fmla="*/ 19082 w 2535031"/>
              <a:gd name="T33" fmla="*/ 875220 h 1571350"/>
              <a:gd name="T34" fmla="*/ 25432 w 2535031"/>
              <a:gd name="T35" fmla="*/ 900688 h 1571350"/>
              <a:gd name="T36" fmla="*/ 31798 w 2535031"/>
              <a:gd name="T37" fmla="*/ 919798 h 1571350"/>
              <a:gd name="T38" fmla="*/ 38148 w 2535031"/>
              <a:gd name="T39" fmla="*/ 951628 h 1571350"/>
              <a:gd name="T40" fmla="*/ 50864 w 2535031"/>
              <a:gd name="T41" fmla="*/ 996206 h 1571350"/>
              <a:gd name="T42" fmla="*/ 63580 w 2535031"/>
              <a:gd name="T43" fmla="*/ 1047150 h 1571350"/>
              <a:gd name="T44" fmla="*/ 76296 w 2535031"/>
              <a:gd name="T45" fmla="*/ 1072624 h 1571350"/>
              <a:gd name="T46" fmla="*/ 82662 w 2535031"/>
              <a:gd name="T47" fmla="*/ 1104460 h 1571350"/>
              <a:gd name="T48" fmla="*/ 89012 w 2535031"/>
              <a:gd name="T49" fmla="*/ 1123562 h 1571350"/>
              <a:gd name="T50" fmla="*/ 95378 w 2535031"/>
              <a:gd name="T51" fmla="*/ 1155404 h 1571350"/>
              <a:gd name="T52" fmla="*/ 108094 w 2535031"/>
              <a:gd name="T53" fmla="*/ 1193612 h 1571350"/>
              <a:gd name="T54" fmla="*/ 114444 w 2535031"/>
              <a:gd name="T55" fmla="*/ 1219080 h 1571350"/>
              <a:gd name="T56" fmla="*/ 120810 w 2535031"/>
              <a:gd name="T57" fmla="*/ 1238183 h 1571350"/>
              <a:gd name="T58" fmla="*/ 146242 w 2535031"/>
              <a:gd name="T59" fmla="*/ 1276390 h 1571350"/>
              <a:gd name="T60" fmla="*/ 109494 w 2535031"/>
              <a:gd name="T61" fmla="*/ 1437365 h 1571350"/>
              <a:gd name="T62" fmla="*/ 140170 w 2535031"/>
              <a:gd name="T63" fmla="*/ 1574214 h 1571350"/>
              <a:gd name="T64" fmla="*/ 286904 w 2535031"/>
              <a:gd name="T65" fmla="*/ 1345575 h 1571350"/>
              <a:gd name="T66" fmla="*/ 373506 w 2535031"/>
              <a:gd name="T67" fmla="*/ 1223438 h 1571350"/>
              <a:gd name="T68" fmla="*/ 464194 w 2535031"/>
              <a:gd name="T69" fmla="*/ 1113811 h 1571350"/>
              <a:gd name="T70" fmla="*/ 584164 w 2535031"/>
              <a:gd name="T71" fmla="*/ 1004166 h 1571350"/>
              <a:gd name="T72" fmla="*/ 665243 w 2535031"/>
              <a:gd name="T73" fmla="*/ 938165 h 1571350"/>
              <a:gd name="T74" fmla="*/ 762345 w 2535031"/>
              <a:gd name="T75" fmla="*/ 862598 h 1571350"/>
              <a:gd name="T76" fmla="*/ 863157 w 2535031"/>
              <a:gd name="T77" fmla="*/ 804974 h 1571350"/>
              <a:gd name="T78" fmla="*/ 992959 w 2535031"/>
              <a:gd name="T79" fmla="*/ 739189 h 1571350"/>
              <a:gd name="T80" fmla="*/ 1124671 w 2535031"/>
              <a:gd name="T81" fmla="*/ 687469 h 1571350"/>
              <a:gd name="T82" fmla="*/ 1248572 w 2535031"/>
              <a:gd name="T83" fmla="*/ 660802 h 1571350"/>
              <a:gd name="T84" fmla="*/ 1358352 w 2535031"/>
              <a:gd name="T85" fmla="*/ 637327 h 1571350"/>
              <a:gd name="T86" fmla="*/ 1455924 w 2535031"/>
              <a:gd name="T87" fmla="*/ 619756 h 1571350"/>
              <a:gd name="T88" fmla="*/ 1637193 w 2535031"/>
              <a:gd name="T89" fmla="*/ 615434 h 1571350"/>
              <a:gd name="T90" fmla="*/ 1935537 w 2535031"/>
              <a:gd name="T91" fmla="*/ 639160 h 1571350"/>
              <a:gd name="T92" fmla="*/ 1948093 w 2535031"/>
              <a:gd name="T93" fmla="*/ 646198 h 1571350"/>
              <a:gd name="T94" fmla="*/ 2190511 w 2535031"/>
              <a:gd name="T95" fmla="*/ 718787 h 1571350"/>
              <a:gd name="T96" fmla="*/ 2320684 w 2535031"/>
              <a:gd name="T97" fmla="*/ 758541 h 1571350"/>
              <a:gd name="T98" fmla="*/ 2537349 w 2535031"/>
              <a:gd name="T99" fmla="*/ 737509 h 1571350"/>
              <a:gd name="T100" fmla="*/ 2227198 w 2535031"/>
              <a:gd name="T101" fmla="*/ 511381 h 1571350"/>
              <a:gd name="T102" fmla="*/ 1478976 w 2535031"/>
              <a:gd name="T103" fmla="*/ 251430 h 1571350"/>
              <a:gd name="T104" fmla="*/ 1315510 w 2535031"/>
              <a:gd name="T105" fmla="*/ 250249 h 1571350"/>
              <a:gd name="T106" fmla="*/ 1139707 w 2535031"/>
              <a:gd name="T107" fmla="*/ 178442 h 1571350"/>
              <a:gd name="T108" fmla="*/ 1024674 w 2535031"/>
              <a:gd name="T109" fmla="*/ 170258 h 1571350"/>
              <a:gd name="T110" fmla="*/ 918837 w 2535031"/>
              <a:gd name="T111" fmla="*/ 159965 h 1571350"/>
              <a:gd name="T112" fmla="*/ 855163 w 2535031"/>
              <a:gd name="T113" fmla="*/ 120617 h 1571350"/>
              <a:gd name="T114" fmla="*/ 794390 w 2535031"/>
              <a:gd name="T115" fmla="*/ 28769 h 15713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535031"/>
              <a:gd name="T175" fmla="*/ 0 h 1571350"/>
              <a:gd name="T176" fmla="*/ 2535031 w 2535031"/>
              <a:gd name="T177" fmla="*/ 1571350 h 15713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535031" h="1571350">
                <a:moveTo>
                  <a:pt x="628763" y="66535"/>
                </a:moveTo>
                <a:cubicBezTo>
                  <a:pt x="611371" y="25793"/>
                  <a:pt x="530648" y="112911"/>
                  <a:pt x="505248" y="113969"/>
                </a:cubicBezTo>
                <a:cubicBezTo>
                  <a:pt x="479848" y="115027"/>
                  <a:pt x="376308" y="356838"/>
                  <a:pt x="342900" y="402872"/>
                </a:cubicBezTo>
                <a:cubicBezTo>
                  <a:pt x="309492" y="448906"/>
                  <a:pt x="317500" y="394405"/>
                  <a:pt x="304800" y="390172"/>
                </a:cubicBezTo>
                <a:lnTo>
                  <a:pt x="285750" y="383822"/>
                </a:lnTo>
                <a:cubicBezTo>
                  <a:pt x="266700" y="385939"/>
                  <a:pt x="246784" y="384111"/>
                  <a:pt x="228600" y="390172"/>
                </a:cubicBezTo>
                <a:cubicBezTo>
                  <a:pt x="214120" y="394999"/>
                  <a:pt x="204980" y="410745"/>
                  <a:pt x="190500" y="415572"/>
                </a:cubicBezTo>
                <a:lnTo>
                  <a:pt x="171450" y="421922"/>
                </a:lnTo>
                <a:cubicBezTo>
                  <a:pt x="165100" y="426155"/>
                  <a:pt x="159026" y="430836"/>
                  <a:pt x="152400" y="434622"/>
                </a:cubicBezTo>
                <a:cubicBezTo>
                  <a:pt x="144181" y="439318"/>
                  <a:pt x="132680" y="439749"/>
                  <a:pt x="127000" y="447322"/>
                </a:cubicBezTo>
                <a:cubicBezTo>
                  <a:pt x="118968" y="458032"/>
                  <a:pt x="118533" y="472722"/>
                  <a:pt x="114300" y="485422"/>
                </a:cubicBezTo>
                <a:cubicBezTo>
                  <a:pt x="111307" y="494402"/>
                  <a:pt x="106296" y="502603"/>
                  <a:pt x="101600" y="510822"/>
                </a:cubicBezTo>
                <a:cubicBezTo>
                  <a:pt x="62342" y="579523"/>
                  <a:pt x="125543" y="462207"/>
                  <a:pt x="63500" y="555272"/>
                </a:cubicBezTo>
                <a:cubicBezTo>
                  <a:pt x="52998" y="571024"/>
                  <a:pt x="48264" y="590100"/>
                  <a:pt x="38100" y="606072"/>
                </a:cubicBezTo>
                <a:cubicBezTo>
                  <a:pt x="29093" y="620225"/>
                  <a:pt x="13401" y="628888"/>
                  <a:pt x="0" y="637822"/>
                </a:cubicBezTo>
                <a:cubicBezTo>
                  <a:pt x="2117" y="699205"/>
                  <a:pt x="1386" y="760753"/>
                  <a:pt x="6350" y="821972"/>
                </a:cubicBezTo>
                <a:cubicBezTo>
                  <a:pt x="7761" y="839369"/>
                  <a:pt x="14817" y="855839"/>
                  <a:pt x="19050" y="872772"/>
                </a:cubicBezTo>
                <a:cubicBezTo>
                  <a:pt x="21167" y="881239"/>
                  <a:pt x="22640" y="889893"/>
                  <a:pt x="25400" y="898172"/>
                </a:cubicBezTo>
                <a:cubicBezTo>
                  <a:pt x="27517" y="904522"/>
                  <a:pt x="30127" y="910728"/>
                  <a:pt x="31750" y="917222"/>
                </a:cubicBezTo>
                <a:cubicBezTo>
                  <a:pt x="34368" y="927693"/>
                  <a:pt x="35482" y="938501"/>
                  <a:pt x="38100" y="948972"/>
                </a:cubicBezTo>
                <a:cubicBezTo>
                  <a:pt x="59314" y="1033828"/>
                  <a:pt x="27045" y="886523"/>
                  <a:pt x="50800" y="993422"/>
                </a:cubicBezTo>
                <a:cubicBezTo>
                  <a:pt x="55387" y="1014064"/>
                  <a:pt x="55644" y="1025892"/>
                  <a:pt x="63500" y="1044222"/>
                </a:cubicBezTo>
                <a:cubicBezTo>
                  <a:pt x="67229" y="1052923"/>
                  <a:pt x="71967" y="1061155"/>
                  <a:pt x="76200" y="1069622"/>
                </a:cubicBezTo>
                <a:cubicBezTo>
                  <a:pt x="78317" y="1080205"/>
                  <a:pt x="79932" y="1090901"/>
                  <a:pt x="82550" y="1101372"/>
                </a:cubicBezTo>
                <a:cubicBezTo>
                  <a:pt x="84173" y="1107866"/>
                  <a:pt x="87277" y="1113928"/>
                  <a:pt x="88900" y="1120422"/>
                </a:cubicBezTo>
                <a:cubicBezTo>
                  <a:pt x="91518" y="1130893"/>
                  <a:pt x="92410" y="1141759"/>
                  <a:pt x="95250" y="1152172"/>
                </a:cubicBezTo>
                <a:cubicBezTo>
                  <a:pt x="98772" y="1165087"/>
                  <a:pt x="103717" y="1177572"/>
                  <a:pt x="107950" y="1190272"/>
                </a:cubicBezTo>
                <a:cubicBezTo>
                  <a:pt x="110710" y="1198551"/>
                  <a:pt x="111902" y="1207281"/>
                  <a:pt x="114300" y="1215672"/>
                </a:cubicBezTo>
                <a:cubicBezTo>
                  <a:pt x="116139" y="1222108"/>
                  <a:pt x="117399" y="1228871"/>
                  <a:pt x="120650" y="1234722"/>
                </a:cubicBezTo>
                <a:cubicBezTo>
                  <a:pt x="128063" y="1248065"/>
                  <a:pt x="147933" y="1239718"/>
                  <a:pt x="146050" y="1272822"/>
                </a:cubicBezTo>
                <a:cubicBezTo>
                  <a:pt x="144167" y="1305926"/>
                  <a:pt x="110359" y="1383849"/>
                  <a:pt x="109350" y="1433348"/>
                </a:cubicBezTo>
                <a:cubicBezTo>
                  <a:pt x="108341" y="1482847"/>
                  <a:pt x="110463" y="1585070"/>
                  <a:pt x="139994" y="1569814"/>
                </a:cubicBezTo>
                <a:cubicBezTo>
                  <a:pt x="169525" y="1554558"/>
                  <a:pt x="247697" y="1400114"/>
                  <a:pt x="286536" y="1341814"/>
                </a:cubicBezTo>
                <a:cubicBezTo>
                  <a:pt x="325375" y="1283514"/>
                  <a:pt x="343518" y="1258534"/>
                  <a:pt x="373026" y="1220014"/>
                </a:cubicBezTo>
                <a:cubicBezTo>
                  <a:pt x="402534" y="1181494"/>
                  <a:pt x="428523" y="1147137"/>
                  <a:pt x="463586" y="1110695"/>
                </a:cubicBezTo>
                <a:cubicBezTo>
                  <a:pt x="498649" y="1074253"/>
                  <a:pt x="549940" y="1030551"/>
                  <a:pt x="583406" y="1001359"/>
                </a:cubicBezTo>
                <a:cubicBezTo>
                  <a:pt x="616872" y="972167"/>
                  <a:pt x="634721" y="959071"/>
                  <a:pt x="664379" y="935541"/>
                </a:cubicBezTo>
                <a:cubicBezTo>
                  <a:pt x="694037" y="912012"/>
                  <a:pt x="728410" y="882319"/>
                  <a:pt x="761353" y="860182"/>
                </a:cubicBezTo>
                <a:cubicBezTo>
                  <a:pt x="794296" y="838045"/>
                  <a:pt x="823652" y="823228"/>
                  <a:pt x="862037" y="802719"/>
                </a:cubicBezTo>
                <a:cubicBezTo>
                  <a:pt x="900422" y="782210"/>
                  <a:pt x="948134" y="756653"/>
                  <a:pt x="991663" y="737125"/>
                </a:cubicBezTo>
                <a:cubicBezTo>
                  <a:pt x="1035192" y="717597"/>
                  <a:pt x="1092033" y="707126"/>
                  <a:pt x="1123209" y="685549"/>
                </a:cubicBezTo>
                <a:cubicBezTo>
                  <a:pt x="1154385" y="663972"/>
                  <a:pt x="1208054" y="667286"/>
                  <a:pt x="1246950" y="658953"/>
                </a:cubicBezTo>
                <a:lnTo>
                  <a:pt x="1356586" y="635550"/>
                </a:lnTo>
                <a:cubicBezTo>
                  <a:pt x="1391099" y="628729"/>
                  <a:pt x="1393482" y="630835"/>
                  <a:pt x="1454030" y="618028"/>
                </a:cubicBezTo>
                <a:cubicBezTo>
                  <a:pt x="1514609" y="624857"/>
                  <a:pt x="1555233" y="610487"/>
                  <a:pt x="1635064" y="613710"/>
                </a:cubicBezTo>
                <a:cubicBezTo>
                  <a:pt x="1714895" y="616933"/>
                  <a:pt x="1882139" y="633697"/>
                  <a:pt x="1933019" y="637368"/>
                </a:cubicBezTo>
                <a:cubicBezTo>
                  <a:pt x="1983900" y="641039"/>
                  <a:pt x="1903220" y="634043"/>
                  <a:pt x="1945559" y="644390"/>
                </a:cubicBezTo>
                <a:cubicBezTo>
                  <a:pt x="1987898" y="654737"/>
                  <a:pt x="2128711" y="690686"/>
                  <a:pt x="2187662" y="716774"/>
                </a:cubicBezTo>
                <a:cubicBezTo>
                  <a:pt x="2251808" y="741699"/>
                  <a:pt x="2259838" y="750419"/>
                  <a:pt x="2317671" y="756418"/>
                </a:cubicBezTo>
                <a:cubicBezTo>
                  <a:pt x="2375504" y="762417"/>
                  <a:pt x="2549615" y="776522"/>
                  <a:pt x="2534052" y="735445"/>
                </a:cubicBezTo>
                <a:cubicBezTo>
                  <a:pt x="2518489" y="694368"/>
                  <a:pt x="2400463" y="590743"/>
                  <a:pt x="2224296" y="509957"/>
                </a:cubicBezTo>
                <a:cubicBezTo>
                  <a:pt x="2048129" y="429171"/>
                  <a:pt x="1628800" y="294128"/>
                  <a:pt x="1477050" y="250726"/>
                </a:cubicBezTo>
                <a:cubicBezTo>
                  <a:pt x="1325300" y="207324"/>
                  <a:pt x="1370270" y="261675"/>
                  <a:pt x="1313798" y="249545"/>
                </a:cubicBezTo>
                <a:cubicBezTo>
                  <a:pt x="1257326" y="237415"/>
                  <a:pt x="1186629" y="191240"/>
                  <a:pt x="1138220" y="177946"/>
                </a:cubicBezTo>
                <a:cubicBezTo>
                  <a:pt x="1089811" y="164652"/>
                  <a:pt x="1060109" y="172850"/>
                  <a:pt x="1023345" y="169778"/>
                </a:cubicBezTo>
                <a:cubicBezTo>
                  <a:pt x="986581" y="166707"/>
                  <a:pt x="945852" y="167767"/>
                  <a:pt x="917637" y="159517"/>
                </a:cubicBezTo>
                <a:cubicBezTo>
                  <a:pt x="889422" y="151268"/>
                  <a:pt x="874767" y="142086"/>
                  <a:pt x="854053" y="120281"/>
                </a:cubicBezTo>
                <a:cubicBezTo>
                  <a:pt x="833339" y="98476"/>
                  <a:pt x="742131" y="-64868"/>
                  <a:pt x="793354" y="28689"/>
                </a:cubicBezTo>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pic>
        <p:nvPicPr>
          <p:cNvPr id="15368" name="Picture 9"/>
          <p:cNvPicPr>
            <a:picLocks noChangeAspect="1" noChangeArrowheads="1"/>
          </p:cNvPicPr>
          <p:nvPr/>
        </p:nvPicPr>
        <p:blipFill>
          <a:blip r:embed="rId4" cstate="print"/>
          <a:srcRect/>
          <a:stretch>
            <a:fillRect/>
          </a:stretch>
        </p:blipFill>
        <p:spPr bwMode="auto">
          <a:xfrm rot="-923093">
            <a:off x="2943225" y="2428875"/>
            <a:ext cx="4951413" cy="3192463"/>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5’ 5” Player-7’ 8” Reach</a:t>
            </a:r>
          </a:p>
        </p:txBody>
      </p:sp>
      <p:pic>
        <p:nvPicPr>
          <p:cNvPr id="16387" name="Picture 2"/>
          <p:cNvPicPr>
            <a:picLocks noChangeAspect="1" noChangeArrowheads="1"/>
          </p:cNvPicPr>
          <p:nvPr/>
        </p:nvPicPr>
        <p:blipFill>
          <a:blip r:embed="rId3" cstate="print"/>
          <a:srcRect b="45128"/>
          <a:stretch>
            <a:fillRect/>
          </a:stretch>
        </p:blipFill>
        <p:spPr bwMode="auto">
          <a:xfrm>
            <a:off x="4724400" y="1954213"/>
            <a:ext cx="3200400" cy="2101850"/>
          </a:xfrm>
          <a:prstGeom prst="rect">
            <a:avLst/>
          </a:prstGeom>
          <a:noFill/>
          <a:ln w="9525">
            <a:noFill/>
            <a:miter lim="800000"/>
            <a:headEnd/>
            <a:tailEnd/>
          </a:ln>
        </p:spPr>
      </p:pic>
      <p:sp>
        <p:nvSpPr>
          <p:cNvPr id="16388" name="TextBox 7"/>
          <p:cNvSpPr txBox="1">
            <a:spLocks noChangeArrowheads="1"/>
          </p:cNvSpPr>
          <p:nvPr/>
        </p:nvSpPr>
        <p:spPr bwMode="auto">
          <a:xfrm>
            <a:off x="1752600" y="2209800"/>
            <a:ext cx="2392363" cy="461963"/>
          </a:xfrm>
          <a:prstGeom prst="rect">
            <a:avLst/>
          </a:prstGeom>
          <a:noFill/>
          <a:ln w="9525">
            <a:noFill/>
            <a:miter lim="800000"/>
            <a:headEnd/>
            <a:tailEnd/>
          </a:ln>
        </p:spPr>
        <p:txBody>
          <a:bodyPr wrap="none">
            <a:spAutoFit/>
          </a:bodyPr>
          <a:lstStyle/>
          <a:p>
            <a:r>
              <a:rPr lang="en-US"/>
              <a:t>15’ From the Play</a:t>
            </a:r>
          </a:p>
        </p:txBody>
      </p:sp>
      <p:sp>
        <p:nvSpPr>
          <p:cNvPr id="16389" name="Freeform 1"/>
          <p:cNvSpPr>
            <a:spLocks/>
          </p:cNvSpPr>
          <p:nvPr/>
        </p:nvSpPr>
        <p:spPr bwMode="auto">
          <a:xfrm>
            <a:off x="4657725" y="1914525"/>
            <a:ext cx="877888" cy="639763"/>
          </a:xfrm>
          <a:custGeom>
            <a:avLst/>
            <a:gdLst>
              <a:gd name="T0" fmla="*/ 32858 w 878681"/>
              <a:gd name="T1" fmla="*/ 627973 h 640557"/>
              <a:gd name="T2" fmla="*/ 180727 w 878681"/>
              <a:gd name="T3" fmla="*/ 462223 h 640557"/>
              <a:gd name="T4" fmla="*/ 352065 w 878681"/>
              <a:gd name="T5" fmla="*/ 305815 h 640557"/>
              <a:gd name="T6" fmla="*/ 504626 w 878681"/>
              <a:gd name="T7" fmla="*/ 193760 h 640557"/>
              <a:gd name="T8" fmla="*/ 647799 w 878681"/>
              <a:gd name="T9" fmla="*/ 109719 h 640557"/>
              <a:gd name="T10" fmla="*/ 774542 w 878681"/>
              <a:gd name="T11" fmla="*/ 49024 h 640557"/>
              <a:gd name="T12" fmla="*/ 866079 w 878681"/>
              <a:gd name="T13" fmla="*/ 0 h 640557"/>
              <a:gd name="T14" fmla="*/ 0 w 878681"/>
              <a:gd name="T15" fmla="*/ 9333 h 640557"/>
              <a:gd name="T16" fmla="*/ 32858 w 878681"/>
              <a:gd name="T17" fmla="*/ 627973 h 640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78681"/>
              <a:gd name="T28" fmla="*/ 0 h 640557"/>
              <a:gd name="T29" fmla="*/ 878681 w 878681"/>
              <a:gd name="T30" fmla="*/ 640557 h 640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78681" h="640557">
                <a:moveTo>
                  <a:pt x="33338" y="640557"/>
                </a:moveTo>
                <a:cubicBezTo>
                  <a:pt x="83344" y="584201"/>
                  <a:pt x="121444" y="518319"/>
                  <a:pt x="183356" y="471488"/>
                </a:cubicBezTo>
                <a:cubicBezTo>
                  <a:pt x="234156" y="404019"/>
                  <a:pt x="299243" y="365125"/>
                  <a:pt x="357187" y="311944"/>
                </a:cubicBezTo>
                <a:lnTo>
                  <a:pt x="511969" y="197643"/>
                </a:lnTo>
                <a:cubicBezTo>
                  <a:pt x="562769" y="169068"/>
                  <a:pt x="594518" y="142876"/>
                  <a:pt x="657225" y="111919"/>
                </a:cubicBezTo>
                <a:cubicBezTo>
                  <a:pt x="700088" y="91282"/>
                  <a:pt x="723900" y="70645"/>
                  <a:pt x="785813" y="50007"/>
                </a:cubicBezTo>
                <a:cubicBezTo>
                  <a:pt x="816769" y="33338"/>
                  <a:pt x="838200" y="16669"/>
                  <a:pt x="878681" y="0"/>
                </a:cubicBezTo>
                <a:lnTo>
                  <a:pt x="0" y="9525"/>
                </a:lnTo>
                <a:lnTo>
                  <a:pt x="33338" y="640557"/>
                </a:lnTo>
                <a:close/>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sp>
        <p:nvSpPr>
          <p:cNvPr id="16390" name="Freeform 2"/>
          <p:cNvSpPr>
            <a:spLocks/>
          </p:cNvSpPr>
          <p:nvPr/>
        </p:nvSpPr>
        <p:spPr bwMode="auto">
          <a:xfrm>
            <a:off x="7016750" y="1919288"/>
            <a:ext cx="936625" cy="752475"/>
          </a:xfrm>
          <a:custGeom>
            <a:avLst/>
            <a:gdLst>
              <a:gd name="T0" fmla="*/ 0 w 935831"/>
              <a:gd name="T1" fmla="*/ 0 h 752476"/>
              <a:gd name="T2" fmla="*/ 144827 w 935831"/>
              <a:gd name="T3" fmla="*/ 64294 h 752476"/>
              <a:gd name="T4" fmla="*/ 258275 w 935831"/>
              <a:gd name="T5" fmla="*/ 126207 h 752476"/>
              <a:gd name="T6" fmla="*/ 376550 w 935831"/>
              <a:gd name="T7" fmla="*/ 192882 h 752476"/>
              <a:gd name="T8" fmla="*/ 492412 w 935831"/>
              <a:gd name="T9" fmla="*/ 278607 h 752476"/>
              <a:gd name="T10" fmla="*/ 572067 w 935831"/>
              <a:gd name="T11" fmla="*/ 340520 h 752476"/>
              <a:gd name="T12" fmla="*/ 646893 w 935831"/>
              <a:gd name="T13" fmla="*/ 411941 h 752476"/>
              <a:gd name="T14" fmla="*/ 724135 w 935831"/>
              <a:gd name="T15" fmla="*/ 480997 h 752476"/>
              <a:gd name="T16" fmla="*/ 803789 w 935831"/>
              <a:gd name="T17" fmla="*/ 573866 h 752476"/>
              <a:gd name="T18" fmla="*/ 883443 w 935831"/>
              <a:gd name="T19" fmla="*/ 671497 h 752476"/>
              <a:gd name="T20" fmla="*/ 941375 w 935831"/>
              <a:gd name="T21" fmla="*/ 752460 h 752476"/>
              <a:gd name="T22" fmla="*/ 948615 w 935831"/>
              <a:gd name="T23" fmla="*/ 2382 h 752476"/>
              <a:gd name="T24" fmla="*/ 0 w 935831"/>
              <a:gd name="T25" fmla="*/ 0 h 752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35831"/>
              <a:gd name="T40" fmla="*/ 0 h 752476"/>
              <a:gd name="T41" fmla="*/ 935831 w 935831"/>
              <a:gd name="T42" fmla="*/ 752476 h 752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35831" h="752476">
                <a:moveTo>
                  <a:pt x="0" y="0"/>
                </a:moveTo>
                <a:lnTo>
                  <a:pt x="142875" y="64294"/>
                </a:lnTo>
                <a:cubicBezTo>
                  <a:pt x="180181" y="84932"/>
                  <a:pt x="217488" y="98425"/>
                  <a:pt x="254794" y="126207"/>
                </a:cubicBezTo>
                <a:lnTo>
                  <a:pt x="371475" y="192882"/>
                </a:lnTo>
                <a:lnTo>
                  <a:pt x="485775" y="278607"/>
                </a:lnTo>
                <a:lnTo>
                  <a:pt x="564356" y="340520"/>
                </a:lnTo>
                <a:lnTo>
                  <a:pt x="638175" y="411957"/>
                </a:lnTo>
                <a:lnTo>
                  <a:pt x="714375" y="481013"/>
                </a:lnTo>
                <a:lnTo>
                  <a:pt x="792956" y="573882"/>
                </a:lnTo>
                <a:lnTo>
                  <a:pt x="871537" y="671513"/>
                </a:lnTo>
                <a:lnTo>
                  <a:pt x="928687" y="752476"/>
                </a:lnTo>
                <a:cubicBezTo>
                  <a:pt x="931068" y="502445"/>
                  <a:pt x="933450" y="252413"/>
                  <a:pt x="935831" y="2382"/>
                </a:cubicBezTo>
                <a:lnTo>
                  <a:pt x="0" y="0"/>
                </a:lnTo>
                <a:close/>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pic>
        <p:nvPicPr>
          <p:cNvPr id="16391" name="Picture 7"/>
          <p:cNvPicPr>
            <a:picLocks noChangeAspect="1" noChangeArrowheads="1"/>
          </p:cNvPicPr>
          <p:nvPr/>
        </p:nvPicPr>
        <p:blipFill>
          <a:blip r:embed="rId4" cstate="print"/>
          <a:srcRect/>
          <a:stretch>
            <a:fillRect/>
          </a:stretch>
        </p:blipFill>
        <p:spPr bwMode="auto">
          <a:xfrm rot="-838134">
            <a:off x="2266950" y="2039938"/>
            <a:ext cx="6029325" cy="3973512"/>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P spid="1639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t>5’ 5” Player-7’ 8” Reach</a:t>
            </a:r>
          </a:p>
        </p:txBody>
      </p:sp>
      <p:pic>
        <p:nvPicPr>
          <p:cNvPr id="17411" name="Picture 2"/>
          <p:cNvPicPr>
            <a:picLocks noChangeAspect="1" noChangeArrowheads="1"/>
          </p:cNvPicPr>
          <p:nvPr/>
        </p:nvPicPr>
        <p:blipFill>
          <a:blip r:embed="rId3" cstate="print"/>
          <a:srcRect b="45128"/>
          <a:stretch>
            <a:fillRect/>
          </a:stretch>
        </p:blipFill>
        <p:spPr bwMode="auto">
          <a:xfrm>
            <a:off x="4724400" y="1954213"/>
            <a:ext cx="3200400" cy="2101850"/>
          </a:xfrm>
          <a:prstGeom prst="rect">
            <a:avLst/>
          </a:prstGeom>
          <a:noFill/>
          <a:ln w="9525">
            <a:noFill/>
            <a:miter lim="800000"/>
            <a:headEnd/>
            <a:tailEnd/>
          </a:ln>
        </p:spPr>
      </p:pic>
      <p:sp>
        <p:nvSpPr>
          <p:cNvPr id="17412" name="TextBox 7"/>
          <p:cNvSpPr txBox="1">
            <a:spLocks noChangeArrowheads="1"/>
          </p:cNvSpPr>
          <p:nvPr/>
        </p:nvSpPr>
        <p:spPr bwMode="auto">
          <a:xfrm>
            <a:off x="1752600" y="2209800"/>
            <a:ext cx="2392363" cy="461963"/>
          </a:xfrm>
          <a:prstGeom prst="rect">
            <a:avLst/>
          </a:prstGeom>
          <a:noFill/>
          <a:ln w="9525">
            <a:noFill/>
            <a:miter lim="800000"/>
            <a:headEnd/>
            <a:tailEnd/>
          </a:ln>
        </p:spPr>
        <p:txBody>
          <a:bodyPr wrap="none">
            <a:spAutoFit/>
          </a:bodyPr>
          <a:lstStyle/>
          <a:p>
            <a:r>
              <a:rPr lang="en-US"/>
              <a:t>18’ From the Play</a:t>
            </a:r>
          </a:p>
        </p:txBody>
      </p:sp>
      <p:pic>
        <p:nvPicPr>
          <p:cNvPr id="17413" name="Picture 7"/>
          <p:cNvPicPr>
            <a:picLocks noChangeAspect="1" noChangeArrowheads="1"/>
          </p:cNvPicPr>
          <p:nvPr/>
        </p:nvPicPr>
        <p:blipFill>
          <a:blip r:embed="rId4" cstate="print"/>
          <a:srcRect/>
          <a:stretch>
            <a:fillRect/>
          </a:stretch>
        </p:blipFill>
        <p:spPr bwMode="auto">
          <a:xfrm rot="-909893">
            <a:off x="1566863" y="1670050"/>
            <a:ext cx="7172325" cy="477202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6’ 2” Player-10’ 1” Reach</a:t>
            </a:r>
          </a:p>
        </p:txBody>
      </p:sp>
      <p:sp>
        <p:nvSpPr>
          <p:cNvPr id="18435" name="TextBox 10"/>
          <p:cNvSpPr txBox="1">
            <a:spLocks noChangeArrowheads="1"/>
          </p:cNvSpPr>
          <p:nvPr/>
        </p:nvSpPr>
        <p:spPr bwMode="auto">
          <a:xfrm>
            <a:off x="1752600" y="2209800"/>
            <a:ext cx="2392363" cy="461963"/>
          </a:xfrm>
          <a:prstGeom prst="rect">
            <a:avLst/>
          </a:prstGeom>
          <a:noFill/>
          <a:ln w="9525">
            <a:noFill/>
            <a:miter lim="800000"/>
            <a:headEnd/>
            <a:tailEnd/>
          </a:ln>
        </p:spPr>
        <p:txBody>
          <a:bodyPr wrap="none">
            <a:spAutoFit/>
          </a:bodyPr>
          <a:lstStyle/>
          <a:p>
            <a:r>
              <a:rPr lang="en-US"/>
              <a:t>12’ From the Play</a:t>
            </a:r>
          </a:p>
        </p:txBody>
      </p:sp>
      <p:pic>
        <p:nvPicPr>
          <p:cNvPr id="18436" name="Picture 1"/>
          <p:cNvPicPr>
            <a:picLocks noChangeAspect="1"/>
          </p:cNvPicPr>
          <p:nvPr/>
        </p:nvPicPr>
        <p:blipFill>
          <a:blip r:embed="rId3" cstate="print"/>
          <a:srcRect l="22697" t="27737" r="21005" b="15594"/>
          <a:stretch>
            <a:fillRect/>
          </a:stretch>
        </p:blipFill>
        <p:spPr bwMode="auto">
          <a:xfrm>
            <a:off x="5211763" y="1219200"/>
            <a:ext cx="2836862" cy="3810000"/>
          </a:xfrm>
          <a:prstGeom prst="rect">
            <a:avLst/>
          </a:prstGeom>
          <a:noFill/>
          <a:ln w="9525">
            <a:noFill/>
            <a:miter lim="800000"/>
            <a:headEnd/>
            <a:tailEnd/>
          </a:ln>
        </p:spPr>
      </p:pic>
      <p:sp>
        <p:nvSpPr>
          <p:cNvPr id="3" name="Freeform 2"/>
          <p:cNvSpPr>
            <a:spLocks/>
          </p:cNvSpPr>
          <p:nvPr/>
        </p:nvSpPr>
        <p:spPr bwMode="auto">
          <a:xfrm>
            <a:off x="5105400" y="1071563"/>
            <a:ext cx="3028950" cy="2281237"/>
          </a:xfrm>
          <a:custGeom>
            <a:avLst/>
            <a:gdLst>
              <a:gd name="T0" fmla="*/ 64502 w 3029300"/>
              <a:gd name="T1" fmla="*/ 2196522 h 2281545"/>
              <a:gd name="T2" fmla="*/ 100142 w 3029300"/>
              <a:gd name="T3" fmla="*/ 2175133 h 2281545"/>
              <a:gd name="T4" fmla="*/ 374001 w 3029300"/>
              <a:gd name="T5" fmla="*/ 1887962 h 2281545"/>
              <a:gd name="T6" fmla="*/ 798715 w 3029300"/>
              <a:gd name="T7" fmla="*/ 1574330 h 2281545"/>
              <a:gd name="T8" fmla="*/ 1129077 w 3029300"/>
              <a:gd name="T9" fmla="*/ 1447113 h 2281545"/>
              <a:gd name="T10" fmla="*/ 1210283 w 3029300"/>
              <a:gd name="T11" fmla="*/ 1430510 h 2281545"/>
              <a:gd name="T12" fmla="*/ 1354058 w 3029300"/>
              <a:gd name="T13" fmla="*/ 1404708 h 2281545"/>
              <a:gd name="T14" fmla="*/ 1562768 w 3029300"/>
              <a:gd name="T15" fmla="*/ 1388598 h 2281545"/>
              <a:gd name="T16" fmla="*/ 1846126 w 3029300"/>
              <a:gd name="T17" fmla="*/ 1421339 h 2281545"/>
              <a:gd name="T18" fmla="*/ 2087064 w 3029300"/>
              <a:gd name="T19" fmla="*/ 1479010 h 2281545"/>
              <a:gd name="T20" fmla="*/ 2319868 w 3029300"/>
              <a:gd name="T21" fmla="*/ 1586209 h 2281545"/>
              <a:gd name="T22" fmla="*/ 2535179 w 3029300"/>
              <a:gd name="T23" fmla="*/ 1733967 h 2281545"/>
              <a:gd name="T24" fmla="*/ 2641147 w 3029300"/>
              <a:gd name="T25" fmla="*/ 1817817 h 2281545"/>
              <a:gd name="T26" fmla="*/ 2681614 w 3029300"/>
              <a:gd name="T27" fmla="*/ 1861345 h 2281545"/>
              <a:gd name="T28" fmla="*/ 2928740 w 3029300"/>
              <a:gd name="T29" fmla="*/ 2188484 h 2281545"/>
              <a:gd name="T30" fmla="*/ 2992486 w 3029300"/>
              <a:gd name="T31" fmla="*/ 2276620 h 2281545"/>
              <a:gd name="T32" fmla="*/ 3023703 w 3029300"/>
              <a:gd name="T33" fmla="*/ 0 h 2281545"/>
              <a:gd name="T34" fmla="*/ 0 w 3029300"/>
              <a:gd name="T35" fmla="*/ 5594 h 2281545"/>
              <a:gd name="T36" fmla="*/ 64502 w 3029300"/>
              <a:gd name="T37" fmla="*/ 2196522 h 22815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29300"/>
              <a:gd name="T58" fmla="*/ 0 h 2281545"/>
              <a:gd name="T59" fmla="*/ 3029300 w 3029300"/>
              <a:gd name="T60" fmla="*/ 2281545 h 228154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29300" h="2281545">
                <a:moveTo>
                  <a:pt x="64614" y="2201268"/>
                </a:moveTo>
                <a:cubicBezTo>
                  <a:pt x="78108" y="2197299"/>
                  <a:pt x="48655" y="2231375"/>
                  <a:pt x="100334" y="2179837"/>
                </a:cubicBezTo>
                <a:cubicBezTo>
                  <a:pt x="152013" y="2128299"/>
                  <a:pt x="273712" y="1991148"/>
                  <a:pt x="374689" y="1892041"/>
                </a:cubicBezTo>
                <a:cubicBezTo>
                  <a:pt x="502235" y="1774572"/>
                  <a:pt x="644066" y="1669008"/>
                  <a:pt x="800187" y="1577732"/>
                </a:cubicBezTo>
                <a:cubicBezTo>
                  <a:pt x="910513" y="1535234"/>
                  <a:pt x="1020840" y="1485593"/>
                  <a:pt x="1131166" y="1450239"/>
                </a:cubicBezTo>
                <a:cubicBezTo>
                  <a:pt x="1159079" y="1445487"/>
                  <a:pt x="1184610" y="1438352"/>
                  <a:pt x="1212523" y="1433600"/>
                </a:cubicBezTo>
                <a:lnTo>
                  <a:pt x="1356567" y="1407742"/>
                </a:lnTo>
                <a:lnTo>
                  <a:pt x="1565664" y="1391600"/>
                </a:lnTo>
                <a:cubicBezTo>
                  <a:pt x="1660290" y="1402537"/>
                  <a:pt x="1754917" y="1401566"/>
                  <a:pt x="1849543" y="1424410"/>
                </a:cubicBezTo>
                <a:lnTo>
                  <a:pt x="2090928" y="1482204"/>
                </a:lnTo>
                <a:cubicBezTo>
                  <a:pt x="2174227" y="1520396"/>
                  <a:pt x="2250384" y="1551445"/>
                  <a:pt x="2324158" y="1589637"/>
                </a:cubicBezTo>
                <a:cubicBezTo>
                  <a:pt x="2399237" y="1638996"/>
                  <a:pt x="2483843" y="1676449"/>
                  <a:pt x="2539873" y="1737714"/>
                </a:cubicBezTo>
                <a:cubicBezTo>
                  <a:pt x="2573673" y="1768899"/>
                  <a:pt x="2612236" y="1790560"/>
                  <a:pt x="2646036" y="1821745"/>
                </a:cubicBezTo>
                <a:lnTo>
                  <a:pt x="2686575" y="1865366"/>
                </a:lnTo>
                <a:cubicBezTo>
                  <a:pt x="2769105" y="1974650"/>
                  <a:pt x="2877830" y="2060122"/>
                  <a:pt x="2934166" y="2193219"/>
                </a:cubicBezTo>
                <a:lnTo>
                  <a:pt x="2998022" y="2281545"/>
                </a:lnTo>
                <a:lnTo>
                  <a:pt x="3029300" y="0"/>
                </a:lnTo>
                <a:lnTo>
                  <a:pt x="0" y="5610"/>
                </a:lnTo>
                <a:lnTo>
                  <a:pt x="64614" y="2201268"/>
                </a:lnTo>
                <a:close/>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pic>
        <p:nvPicPr>
          <p:cNvPr id="18438" name="Picture 9"/>
          <p:cNvPicPr>
            <a:picLocks noChangeAspect="1" noChangeArrowheads="1"/>
          </p:cNvPicPr>
          <p:nvPr/>
        </p:nvPicPr>
        <p:blipFill>
          <a:blip r:embed="rId4" cstate="print"/>
          <a:srcRect/>
          <a:stretch>
            <a:fillRect/>
          </a:stretch>
        </p:blipFill>
        <p:spPr bwMode="auto">
          <a:xfrm rot="-705830">
            <a:off x="3321050" y="2660650"/>
            <a:ext cx="4951413" cy="3192463"/>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6’ 2” Player-10’ 1” Reach</a:t>
            </a:r>
          </a:p>
        </p:txBody>
      </p:sp>
      <p:sp>
        <p:nvSpPr>
          <p:cNvPr id="19459" name="TextBox 10"/>
          <p:cNvSpPr txBox="1">
            <a:spLocks noChangeArrowheads="1"/>
          </p:cNvSpPr>
          <p:nvPr/>
        </p:nvSpPr>
        <p:spPr bwMode="auto">
          <a:xfrm>
            <a:off x="1752600" y="2209800"/>
            <a:ext cx="2392363" cy="461963"/>
          </a:xfrm>
          <a:prstGeom prst="rect">
            <a:avLst/>
          </a:prstGeom>
          <a:noFill/>
          <a:ln w="9525">
            <a:noFill/>
            <a:miter lim="800000"/>
            <a:headEnd/>
            <a:tailEnd/>
          </a:ln>
        </p:spPr>
        <p:txBody>
          <a:bodyPr wrap="none">
            <a:spAutoFit/>
          </a:bodyPr>
          <a:lstStyle/>
          <a:p>
            <a:r>
              <a:rPr lang="en-US"/>
              <a:t>15’ From the Play</a:t>
            </a:r>
          </a:p>
        </p:txBody>
      </p:sp>
      <p:pic>
        <p:nvPicPr>
          <p:cNvPr id="19460" name="Picture 1"/>
          <p:cNvPicPr>
            <a:picLocks noChangeAspect="1"/>
          </p:cNvPicPr>
          <p:nvPr/>
        </p:nvPicPr>
        <p:blipFill>
          <a:blip r:embed="rId3" cstate="print"/>
          <a:srcRect l="22697" t="27737" r="21005" b="15594"/>
          <a:stretch>
            <a:fillRect/>
          </a:stretch>
        </p:blipFill>
        <p:spPr bwMode="auto">
          <a:xfrm>
            <a:off x="5199063" y="1219200"/>
            <a:ext cx="2836862" cy="3810000"/>
          </a:xfrm>
          <a:prstGeom prst="rect">
            <a:avLst/>
          </a:prstGeom>
          <a:noFill/>
          <a:ln w="9525">
            <a:noFill/>
            <a:miter lim="800000"/>
            <a:headEnd/>
            <a:tailEnd/>
          </a:ln>
        </p:spPr>
      </p:pic>
      <p:sp>
        <p:nvSpPr>
          <p:cNvPr id="8" name="Freeform 7"/>
          <p:cNvSpPr>
            <a:spLocks/>
          </p:cNvSpPr>
          <p:nvPr/>
        </p:nvSpPr>
        <p:spPr bwMode="auto">
          <a:xfrm>
            <a:off x="5097463" y="990600"/>
            <a:ext cx="3036887" cy="1811338"/>
          </a:xfrm>
          <a:custGeom>
            <a:avLst/>
            <a:gdLst>
              <a:gd name="T0" fmla="*/ 47942 w 3036280"/>
              <a:gd name="T1" fmla="*/ 1746586 h 1812075"/>
              <a:gd name="T2" fmla="*/ 100490 w 3036280"/>
              <a:gd name="T3" fmla="*/ 1718197 h 1812075"/>
              <a:gd name="T4" fmla="*/ 375725 w 3036280"/>
              <a:gd name="T5" fmla="*/ 1486683 h 1812075"/>
              <a:gd name="T6" fmla="*/ 855144 w 3036280"/>
              <a:gd name="T7" fmla="*/ 1238288 h 1812075"/>
              <a:gd name="T8" fmla="*/ 1194347 w 3036280"/>
              <a:gd name="T9" fmla="*/ 1149478 h 1812075"/>
              <a:gd name="T10" fmla="*/ 1458692 w 3036280"/>
              <a:gd name="T11" fmla="*/ 1121451 h 1812075"/>
              <a:gd name="T12" fmla="*/ 1685181 w 3036280"/>
              <a:gd name="T13" fmla="*/ 1124339 h 1812075"/>
              <a:gd name="T14" fmla="*/ 2109402 w 3036280"/>
              <a:gd name="T15" fmla="*/ 1207258 h 1812075"/>
              <a:gd name="T16" fmla="*/ 2336217 w 3036280"/>
              <a:gd name="T17" fmla="*/ 1285605 h 1812075"/>
              <a:gd name="T18" fmla="*/ 2540674 w 3036280"/>
              <a:gd name="T19" fmla="*/ 1394868 h 1812075"/>
              <a:gd name="T20" fmla="*/ 2697407 w 3036280"/>
              <a:gd name="T21" fmla="*/ 1498033 h 1812075"/>
              <a:gd name="T22" fmla="*/ 2974453 w 3036280"/>
              <a:gd name="T23" fmla="*/ 1736225 h 1812075"/>
              <a:gd name="T24" fmla="*/ 3040902 w 3036280"/>
              <a:gd name="T25" fmla="*/ 1800318 h 1812075"/>
              <a:gd name="T26" fmla="*/ 3046005 w 3036280"/>
              <a:gd name="T27" fmla="*/ 0 h 1812075"/>
              <a:gd name="T28" fmla="*/ 0 w 3036280"/>
              <a:gd name="T29" fmla="*/ 33307 h 1812075"/>
              <a:gd name="T30" fmla="*/ 47942 w 3036280"/>
              <a:gd name="T31" fmla="*/ 1746586 h 18120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36280"/>
              <a:gd name="T49" fmla="*/ 0 h 1812075"/>
              <a:gd name="T50" fmla="*/ 3036280 w 3036280"/>
              <a:gd name="T51" fmla="*/ 1812075 h 181207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36280" h="1812075">
                <a:moveTo>
                  <a:pt x="47782" y="1757992"/>
                </a:moveTo>
                <a:cubicBezTo>
                  <a:pt x="61276" y="1754023"/>
                  <a:pt x="45713" y="1773017"/>
                  <a:pt x="100170" y="1729417"/>
                </a:cubicBezTo>
                <a:cubicBezTo>
                  <a:pt x="154627" y="1685817"/>
                  <a:pt x="256879" y="1578830"/>
                  <a:pt x="374525" y="1496391"/>
                </a:cubicBezTo>
                <a:cubicBezTo>
                  <a:pt x="523502" y="1390828"/>
                  <a:pt x="660572" y="1316218"/>
                  <a:pt x="852411" y="1246374"/>
                </a:cubicBezTo>
                <a:cubicBezTo>
                  <a:pt x="962737" y="1203876"/>
                  <a:pt x="1073065" y="1182813"/>
                  <a:pt x="1190534" y="1156983"/>
                </a:cubicBezTo>
                <a:cubicBezTo>
                  <a:pt x="1292392" y="1142543"/>
                  <a:pt x="1381619" y="1138546"/>
                  <a:pt x="1454035" y="1128773"/>
                </a:cubicBezTo>
                <a:lnTo>
                  <a:pt x="1679800" y="1131680"/>
                </a:lnTo>
                <a:cubicBezTo>
                  <a:pt x="1794255" y="1139725"/>
                  <a:pt x="1998876" y="1180149"/>
                  <a:pt x="2102670" y="1215140"/>
                </a:cubicBezTo>
                <a:cubicBezTo>
                  <a:pt x="2195494" y="1246188"/>
                  <a:pt x="2252602" y="1262951"/>
                  <a:pt x="2328757" y="1293999"/>
                </a:cubicBezTo>
                <a:cubicBezTo>
                  <a:pt x="2403836" y="1343358"/>
                  <a:pt x="2455103" y="1352236"/>
                  <a:pt x="2532565" y="1403976"/>
                </a:cubicBezTo>
                <a:cubicBezTo>
                  <a:pt x="2593365" y="1434056"/>
                  <a:pt x="2612760" y="1450153"/>
                  <a:pt x="2688793" y="1507815"/>
                </a:cubicBezTo>
                <a:cubicBezTo>
                  <a:pt x="2818948" y="1598049"/>
                  <a:pt x="2844329" y="1626372"/>
                  <a:pt x="2964959" y="1747562"/>
                </a:cubicBezTo>
                <a:lnTo>
                  <a:pt x="3031196" y="1812075"/>
                </a:lnTo>
                <a:cubicBezTo>
                  <a:pt x="3032891" y="1208050"/>
                  <a:pt x="3034585" y="604025"/>
                  <a:pt x="3036280" y="0"/>
                </a:cubicBezTo>
                <a:lnTo>
                  <a:pt x="0" y="33531"/>
                </a:lnTo>
                <a:lnTo>
                  <a:pt x="47782" y="1757992"/>
                </a:lnTo>
                <a:close/>
              </a:path>
            </a:pathLst>
          </a:custGeom>
          <a:solidFill>
            <a:srgbClr val="000066"/>
          </a:solidFill>
          <a:ln w="9525" cap="flat" cmpd="sng" algn="ctr">
            <a:solidFill>
              <a:srgbClr val="000066"/>
            </a:solidFill>
            <a:prstDash val="solid"/>
            <a:round/>
            <a:headEnd type="none" w="med" len="med"/>
            <a:tailEnd type="none" w="med" len="med"/>
          </a:ln>
        </p:spPr>
        <p:txBody>
          <a:bodyPr/>
          <a:lstStyle/>
          <a:p>
            <a:endParaRPr lang="en-CA"/>
          </a:p>
        </p:txBody>
      </p:sp>
      <p:pic>
        <p:nvPicPr>
          <p:cNvPr id="19462" name="Picture 9"/>
          <p:cNvPicPr>
            <a:picLocks noChangeAspect="1" noChangeArrowheads="1"/>
          </p:cNvPicPr>
          <p:nvPr/>
        </p:nvPicPr>
        <p:blipFill>
          <a:blip r:embed="rId4" cstate="print"/>
          <a:srcRect/>
          <a:stretch>
            <a:fillRect/>
          </a:stretch>
        </p:blipFill>
        <p:spPr bwMode="auto">
          <a:xfrm rot="-812299">
            <a:off x="2662238" y="2370138"/>
            <a:ext cx="5953125" cy="3921125"/>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VARPPTCOMPATIBLERD03" val="RXP"/>
  <p:tag name="VARPPTTYPE" val="RXP"/>
  <p:tag name="VARPPTSLIDEFORMAT" val="RXP"/>
  <p:tag name="VARPPTCOMPATIBLE4" val="RXP"/>
  <p:tag name="VARSAVEMESSAGETIMESTAMP" val="RXP2/21/2013"/>
</p:tagLst>
</file>

<file path=ppt/theme/theme1.xml><?xml version="1.0" encoding="utf-8"?>
<a:theme xmlns:a="http://schemas.openxmlformats.org/drawingml/2006/main" name="Blank">
  <a:themeElements>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16643</TotalTime>
  <Words>2028</Words>
  <Application>Microsoft Office PowerPoint</Application>
  <PresentationFormat>On-screen Show (4:3)</PresentationFormat>
  <Paragraphs>198</Paragraphs>
  <Slides>37</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Tahoma</vt:lpstr>
      <vt:lpstr>Times</vt:lpstr>
      <vt:lpstr>Blank</vt:lpstr>
      <vt:lpstr>Angles And  Distance</vt:lpstr>
      <vt:lpstr>What is a good angle?</vt:lpstr>
      <vt:lpstr>Force outs and Plays at 1B</vt:lpstr>
      <vt:lpstr>Tag Plays</vt:lpstr>
      <vt:lpstr>5’ 5” Player-7’ 8” Reach</vt:lpstr>
      <vt:lpstr>5’ 5” Player-7’ 8” Reach</vt:lpstr>
      <vt:lpstr>5’ 5” Player-7’ 8” Reach</vt:lpstr>
      <vt:lpstr>6’ 2” Player-10’ 1” Reach</vt:lpstr>
      <vt:lpstr>6’ 2” Player-10’ 1” Reach</vt:lpstr>
      <vt:lpstr>6’ 2” Player-10’ 1” Reach</vt:lpstr>
      <vt:lpstr>Helpful Hints for Proper Angle at 1B</vt:lpstr>
      <vt:lpstr>Visual to help Line up 90 degrees to the throw</vt:lpstr>
      <vt:lpstr>Helpful Hints for Proper Angle at 1B</vt:lpstr>
      <vt:lpstr>Visual of 45 degree angle at 1B</vt:lpstr>
      <vt:lpstr>FAQ From Umpires </vt:lpstr>
      <vt:lpstr>Guideline to keep proper depth</vt:lpstr>
      <vt:lpstr>Plays at 1B</vt:lpstr>
      <vt:lpstr>Throw from 2B</vt:lpstr>
      <vt:lpstr>Throw from Short Stop Area</vt:lpstr>
      <vt:lpstr>Throw From 3B Area</vt:lpstr>
      <vt:lpstr>Tag Plays</vt:lpstr>
      <vt:lpstr>Steal at 2B</vt:lpstr>
      <vt:lpstr>Extra base hit to outfield Primary Position</vt:lpstr>
      <vt:lpstr>Extra base hit to outfield  Adjust to Secondary Position</vt:lpstr>
      <vt:lpstr>Views on throws from 3B</vt:lpstr>
      <vt:lpstr>Throw from 3B</vt:lpstr>
      <vt:lpstr>Throw from Short Stop,  F3 pulled off bag for tag</vt:lpstr>
      <vt:lpstr>Tag at 1B</vt:lpstr>
      <vt:lpstr>Views on throws from 2B</vt:lpstr>
      <vt:lpstr>Throw from 2B</vt:lpstr>
      <vt:lpstr>Throw From  Short Stop Area</vt:lpstr>
      <vt:lpstr>Throw From  Short Stop Area</vt:lpstr>
      <vt:lpstr>Views on Pickoff at 2B</vt:lpstr>
      <vt:lpstr>Pickoff at 2B</vt:lpstr>
      <vt:lpstr>Views on Pickoff at 3B</vt:lpstr>
      <vt:lpstr>Pickoff at 3B</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ASA FLEX/DP lineup management</dc:title>
  <dc:creator>David Chandler</dc:creator>
  <cp:lastModifiedBy>Terry Richter</cp:lastModifiedBy>
  <cp:revision>591</cp:revision>
  <cp:lastPrinted>2001-06-18T15:53:05Z</cp:lastPrinted>
  <dcterms:created xsi:type="dcterms:W3CDTF">2001-06-14T19:59:48Z</dcterms:created>
  <dcterms:modified xsi:type="dcterms:W3CDTF">2013-06-08T03:09:57Z</dcterms:modified>
</cp:coreProperties>
</file>