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g" ContentType="image/jpeg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69"/>
  </p:notesMasterIdLst>
  <p:sldIdLst>
    <p:sldId id="256" r:id="rId2"/>
    <p:sldId id="257" r:id="rId3"/>
    <p:sldId id="373" r:id="rId4"/>
    <p:sldId id="265" r:id="rId5"/>
    <p:sldId id="350" r:id="rId6"/>
    <p:sldId id="276" r:id="rId7"/>
    <p:sldId id="281" r:id="rId8"/>
    <p:sldId id="351" r:id="rId9"/>
    <p:sldId id="361" r:id="rId10"/>
    <p:sldId id="343" r:id="rId11"/>
    <p:sldId id="341" r:id="rId12"/>
    <p:sldId id="301" r:id="rId13"/>
    <p:sldId id="334" r:id="rId14"/>
    <p:sldId id="267" r:id="rId15"/>
    <p:sldId id="292" r:id="rId16"/>
    <p:sldId id="365" r:id="rId17"/>
    <p:sldId id="374" r:id="rId18"/>
    <p:sldId id="263" r:id="rId19"/>
    <p:sldId id="368" r:id="rId20"/>
    <p:sldId id="369" r:id="rId21"/>
    <p:sldId id="375" r:id="rId22"/>
    <p:sldId id="288" r:id="rId23"/>
    <p:sldId id="355" r:id="rId24"/>
    <p:sldId id="366" r:id="rId25"/>
    <p:sldId id="303" r:id="rId26"/>
    <p:sldId id="305" r:id="rId27"/>
    <p:sldId id="307" r:id="rId28"/>
    <p:sldId id="319" r:id="rId29"/>
    <p:sldId id="258" r:id="rId30"/>
    <p:sldId id="287" r:id="rId31"/>
    <p:sldId id="295" r:id="rId32"/>
    <p:sldId id="283" r:id="rId33"/>
    <p:sldId id="293" r:id="rId34"/>
    <p:sldId id="363" r:id="rId35"/>
    <p:sldId id="356" r:id="rId36"/>
    <p:sldId id="376" r:id="rId37"/>
    <p:sldId id="353" r:id="rId38"/>
    <p:sldId id="340" r:id="rId39"/>
    <p:sldId id="384" r:id="rId40"/>
    <p:sldId id="278" r:id="rId41"/>
    <p:sldId id="315" r:id="rId42"/>
    <p:sldId id="381" r:id="rId43"/>
    <p:sldId id="309" r:id="rId44"/>
    <p:sldId id="308" r:id="rId45"/>
    <p:sldId id="380" r:id="rId46"/>
    <p:sldId id="382" r:id="rId47"/>
    <p:sldId id="383" r:id="rId48"/>
    <p:sldId id="302" r:id="rId49"/>
    <p:sldId id="304" r:id="rId50"/>
    <p:sldId id="306" r:id="rId51"/>
    <p:sldId id="328" r:id="rId52"/>
    <p:sldId id="330" r:id="rId53"/>
    <p:sldId id="322" r:id="rId54"/>
    <p:sldId id="323" r:id="rId55"/>
    <p:sldId id="324" r:id="rId56"/>
    <p:sldId id="326" r:id="rId57"/>
    <p:sldId id="385" r:id="rId58"/>
    <p:sldId id="386" r:id="rId59"/>
    <p:sldId id="387" r:id="rId60"/>
    <p:sldId id="388" r:id="rId61"/>
    <p:sldId id="337" r:id="rId62"/>
    <p:sldId id="266" r:id="rId63"/>
    <p:sldId id="342" r:id="rId64"/>
    <p:sldId id="349" r:id="rId65"/>
    <p:sldId id="370" r:id="rId66"/>
    <p:sldId id="371" r:id="rId67"/>
    <p:sldId id="372" r:id="rId6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>
    <p:restoredLeft sz="20539"/>
    <p:restoredTop sz="86154"/>
  </p:normalViewPr>
  <p:slideViewPr>
    <p:cSldViewPr snapToGrid="0">
      <p:cViewPr>
        <p:scale>
          <a:sx n="79" d="100"/>
          <a:sy n="79" d="100"/>
        </p:scale>
        <p:origin x="1184" y="536"/>
      </p:cViewPr>
      <p:guideLst>
        <p:guide orient="horz" pos="1620"/>
        <p:guide pos="2880"/>
      </p:guideLst>
    </p:cSldViewPr>
  </p:slideViewPr>
  <p:notesTextViewPr>
    <p:cViewPr>
      <p:scale>
        <a:sx n="80" d="100"/>
        <a:sy n="8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notesMaster" Target="notesMasters/notes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bdc035aa3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bdc035aa35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48595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bfe14e0b9d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bfe14e0b9d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bdc035aa35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bdc035aa35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bfe14e0b9d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bfe14e0b9d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bfe14e0b9d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bfe14e0b9d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bfe14e0b9d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bfe14e0b9d_0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bfe14e0b9d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bfe14e0b9d_0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69460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bfe14e0b9d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bfe14e0b9d_0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28379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bdc035aa35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bdc035aa35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bfe14e0b9d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bfe14e0b9d_0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586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bdc035aa35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bdc035aa35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baseline="0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bfe14e0b9d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bfe14e0b9d_0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94560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bfe14e0b9d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bfe14e0b9d_0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10036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bfe14e0b9d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bfe14e0b9d_0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bdc035aa35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bdc035aa35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62549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bdc035aa35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bdc035aa35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CA" dirty="0" smtClean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17036176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bdc035aa35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bdc035aa35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CA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bfe14e0b9d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bfe14e0b9d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bfe14e0b9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bfe14e0b9d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baseline="0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bfe14e0b9d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bfe14e0b9d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bdc035aa3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bdc035aa35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bdc035aa35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bdc035aa35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5980862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bfe14e0b9d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bfe14e0b9d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bfe14e0b9d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bfe14e0b9d_0_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bdc035aa35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bdc035aa35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bfe14e0b9d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bfe14e0b9d_0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bdc035aa35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bdc035aa35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56040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bdc035aa35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bdc035aa35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6027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bdc035aa35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bdc035aa35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baseline="0" dirty="0" smtClean="0"/>
          </a:p>
        </p:txBody>
      </p:sp>
    </p:spTree>
    <p:extLst>
      <p:ext uri="{BB962C8B-B14F-4D97-AF65-F5344CB8AC3E}">
        <p14:creationId xmlns:p14="http://schemas.microsoft.com/office/powerpoint/2010/main" val="7568571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bfe14e0b9d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bfe14e0b9d_0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574379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bfe14e0b9d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bfe14e0b9d_0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bdc035aa35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bdc035aa35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baseline="0" dirty="0" smtClean="0"/>
          </a:p>
        </p:txBody>
      </p:sp>
    </p:spTree>
    <p:extLst>
      <p:ext uri="{BB962C8B-B14F-4D97-AF65-F5344CB8AC3E}">
        <p14:creationId xmlns:p14="http://schemas.microsoft.com/office/powerpoint/2010/main" val="804791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bfe14e0b9d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bfe14e0b9d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sz="1050" b="0" baseline="0" dirty="0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bdc035aa35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bdc035aa35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bfe14e0b9d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bfe14e0b9d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bfe14e0b9d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bfe14e0b9d_0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FontTx/>
              <a:buNone/>
            </a:pPr>
            <a:r>
              <a:rPr lang="en-US" dirty="0" smtClean="0"/>
              <a:t>I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9695006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bdc035aa35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bdc035aa35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bdc035aa35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bdc035aa35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bdc035aa35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bdc035aa35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1173766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bdc035aa35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bdc035aa35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88680173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bdc035aa35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bdc035aa35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 smtClean="0"/>
          </a:p>
        </p:txBody>
      </p:sp>
    </p:spTree>
    <p:extLst>
      <p:ext uri="{BB962C8B-B14F-4D97-AF65-F5344CB8AC3E}">
        <p14:creationId xmlns:p14="http://schemas.microsoft.com/office/powerpoint/2010/main" val="156524340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bdc035aa35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bdc035aa35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bfe14e0b9d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bfe14e0b9d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bdc035aa35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bdc035aa35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74564342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bfe14e0b9d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bfe14e0b9d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bfe14e0b9d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bfe14e0b9d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bfe14e0b9d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bfe14e0b9d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bfe14e0b9d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bfe14e0b9d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bfe14e0b9d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bfe14e0b9d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bfe14e0b9d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bfe14e0b9d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bfe14e0b9d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bfe14e0b9d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bfe14e0b9d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bfe14e0b9d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487250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bfe14e0b9d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bfe14e0b9d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808147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bfe14e0b9d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bfe14e0b9d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50421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bdc035aa35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bdc035aa35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bfe14e0b9d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bfe14e0b9d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341768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bfe14e0b9d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bfe14e0b9d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bfe14e0b9d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bfe14e0b9d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bfe14e0b9d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bfe14e0b9d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bfe14e0b9d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bfe14e0b9d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180006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bfe14e0b9d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bfe14e0b9d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29235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bfe14e0b9d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bfe14e0b9d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195817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bfe14e0b9d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bfe14e0b9d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0037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bdc035aa35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bdc035aa35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bdc035aa3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bdc035aa35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5" indent="0">
              <a:buFontTx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03830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bdc035aa35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bdc035aa35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839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0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5" Type="http://schemas.openxmlformats.org/officeDocument/2006/relationships/image" Target="../media/image29.jpg"/><Relationship Id="rId6" Type="http://schemas.openxmlformats.org/officeDocument/2006/relationships/image" Target="../media/image30.jpg"/><Relationship Id="rId7" Type="http://schemas.openxmlformats.org/officeDocument/2006/relationships/image" Target="../media/image31.jpg"/><Relationship Id="rId8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5" Type="http://schemas.openxmlformats.org/officeDocument/2006/relationships/image" Target="../media/image44.jpg"/><Relationship Id="rId6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4" Type="http://schemas.openxmlformats.org/officeDocument/2006/relationships/image" Target="../media/image52.JPG"/><Relationship Id="rId5" Type="http://schemas.openxmlformats.org/officeDocument/2006/relationships/image" Target="../media/image53.JPG"/><Relationship Id="rId6" Type="http://schemas.openxmlformats.org/officeDocument/2006/relationships/image" Target="../media/image5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4" Type="http://schemas.openxmlformats.org/officeDocument/2006/relationships/image" Target="../media/image56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4" Type="http://schemas.openxmlformats.org/officeDocument/2006/relationships/image" Target="../media/image58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4" Type="http://schemas.openxmlformats.org/officeDocument/2006/relationships/image" Target="../media/image61.png"/><Relationship Id="rId5" Type="http://schemas.openxmlformats.org/officeDocument/2006/relationships/image" Target="../media/image62.jpg"/><Relationship Id="rId6" Type="http://schemas.openxmlformats.org/officeDocument/2006/relationships/image" Target="../media/image6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4" Type="http://schemas.openxmlformats.org/officeDocument/2006/relationships/image" Target="../media/image6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jpg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4" Type="http://schemas.openxmlformats.org/officeDocument/2006/relationships/image" Target="../media/image7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4" Type="http://schemas.openxmlformats.org/officeDocument/2006/relationships/image" Target="../media/image7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4" Type="http://schemas.openxmlformats.org/officeDocument/2006/relationships/image" Target="../media/image79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80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81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7" Type="http://schemas.openxmlformats.org/officeDocument/2006/relationships/image" Target="../media/image86.png"/><Relationship Id="rId8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88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4" Type="http://schemas.openxmlformats.org/officeDocument/2006/relationships/image" Target="../media/image90.jpg"/><Relationship Id="rId5" Type="http://schemas.openxmlformats.org/officeDocument/2006/relationships/image" Target="../media/image91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4" Type="http://schemas.openxmlformats.org/officeDocument/2006/relationships/image" Target="../media/image9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9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97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4" Type="http://schemas.openxmlformats.org/officeDocument/2006/relationships/image" Target="../media/image99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0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0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0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0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08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4" Type="http://schemas.openxmlformats.org/officeDocument/2006/relationships/image" Target="../media/image110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4" Type="http://schemas.openxmlformats.org/officeDocument/2006/relationships/image" Target="../media/image11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13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5" Type="http://schemas.openxmlformats.org/officeDocument/2006/relationships/image" Target="../media/image1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122.png"/><Relationship Id="rId5" Type="http://schemas.openxmlformats.org/officeDocument/2006/relationships/image" Target="../media/image1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2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ftballalberta.ca/" TargetMode="External"/><Relationship Id="rId4" Type="http://schemas.openxmlformats.org/officeDocument/2006/relationships/hyperlink" Target="https://softball.ca/programs/umpires" TargetMode="External"/><Relationship Id="rId5" Type="http://schemas.openxmlformats.org/officeDocument/2006/relationships/hyperlink" Target="https://www.baseballontario.com/Umpires/program/Special.aspx?TopMenuID=10006" TargetMode="External"/><Relationship Id="rId6" Type="http://schemas.openxmlformats.org/officeDocument/2006/relationships/hyperlink" Target="http://www.baseballalberta.com/content/around-the-horn-zoom-sessions" TargetMode="External"/><Relationship Id="rId7" Type="http://schemas.openxmlformats.org/officeDocument/2006/relationships/hyperlink" Target="http://umpire.baseball.ca/index.php?page=213" TargetMode="External"/><Relationship Id="rId8" Type="http://schemas.openxmlformats.org/officeDocument/2006/relationships/hyperlink" Target="https://www.wbsc.org/officials/softball-umpires" TargetMode="External"/><Relationship Id="rId9" Type="http://schemas.openxmlformats.org/officeDocument/2006/relationships/hyperlink" Target="https://www.wbsc.org/officials/baseball-umpires" TargetMode="External"/><Relationship Id="rId10" Type="http://schemas.openxmlformats.org/officeDocument/2006/relationships/hyperlink" Target="https://www.wbsc.org/documents/search?search=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9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721769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8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4169" y="2771481"/>
            <a:ext cx="3172646" cy="2219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2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29839" y="2771481"/>
            <a:ext cx="3714161" cy="221962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60;p14"/>
          <p:cNvSpPr txBox="1"/>
          <p:nvPr/>
        </p:nvSpPr>
        <p:spPr>
          <a:xfrm>
            <a:off x="3024048" y="217290"/>
            <a:ext cx="6088566" cy="2354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300" dirty="0" smtClean="0"/>
              <a:t>An Evaluator’s Perspective</a:t>
            </a:r>
            <a:endParaRPr lang="en-CA" sz="3300" dirty="0"/>
          </a:p>
          <a:p>
            <a:pPr lvl="0"/>
            <a:endParaRPr lang="en-CA" sz="1800" dirty="0" smtClean="0"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lang="en-CA" sz="1800" dirty="0" smtClean="0">
                <a:latin typeface="Calibri"/>
                <a:ea typeface="Calibri"/>
                <a:cs typeface="Calibri"/>
                <a:sym typeface="Calibri"/>
              </a:rPr>
              <a:t>Sharing knowledge and experience from an evaluator’s perspective, providing tips and and strategies on giving evaluations and for umpires receiving evaluations. Insight for umpires to self-analyze their own officiating, set goals and take advantage of resources and opportunities available.  </a:t>
            </a:r>
            <a:endParaRPr lang="en-CA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9355" y="641405"/>
            <a:ext cx="2825370" cy="4502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032" y="641405"/>
            <a:ext cx="2887857" cy="45020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305" y="178244"/>
            <a:ext cx="90686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/>
              <a:t>SELF </a:t>
            </a:r>
            <a:r>
              <a:rPr lang="mr-IN" sz="2100" dirty="0" smtClean="0"/>
              <a:t>–</a:t>
            </a:r>
            <a:r>
              <a:rPr lang="en-US" sz="2100" dirty="0" smtClean="0"/>
              <a:t> Working on Plate </a:t>
            </a:r>
            <a:r>
              <a:rPr lang="en-US" sz="2100" dirty="0"/>
              <a:t>S</a:t>
            </a:r>
            <a:r>
              <a:rPr lang="en-US" sz="2100" dirty="0" smtClean="0"/>
              <a:t>tance, Footwork and Mechanics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172612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Google Shape;494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4099" y="3095200"/>
            <a:ext cx="4449899" cy="2136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4098" y="1482079"/>
            <a:ext cx="4449899" cy="1613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94823" y="3659326"/>
            <a:ext cx="4083603" cy="145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9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00774" y="3659324"/>
            <a:ext cx="2943226" cy="1458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9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763" y="-1"/>
            <a:ext cx="4670569" cy="161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9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1570675"/>
            <a:ext cx="4694100" cy="196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9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94100" y="-51650"/>
            <a:ext cx="4449899" cy="1776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9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3659324"/>
            <a:ext cx="3494815" cy="1776475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98"/>
          <p:cNvSpPr txBox="1"/>
          <p:nvPr/>
        </p:nvSpPr>
        <p:spPr>
          <a:xfrm>
            <a:off x="2691675" y="1745600"/>
            <a:ext cx="3917700" cy="89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b="1" dirty="0">
                <a:solidFill>
                  <a:srgbClr val="0000FF"/>
                </a:solidFill>
              </a:rPr>
              <a:t>RESOURCES</a:t>
            </a:r>
            <a:endParaRPr sz="4600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8988" y="-1"/>
            <a:ext cx="272804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3406" y="-1"/>
            <a:ext cx="1820570" cy="2659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851" y="2620274"/>
            <a:ext cx="1760714" cy="2554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76814" y="-2"/>
            <a:ext cx="286718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78563" y="2620274"/>
            <a:ext cx="1825413" cy="2549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5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1"/>
            <a:ext cx="1778563" cy="26154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331" y="430886"/>
            <a:ext cx="4127594" cy="4678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3278" y="430886"/>
            <a:ext cx="4192886" cy="46785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89826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RESOURCES </a:t>
            </a:r>
            <a:r>
              <a:rPr lang="mr-IN" sz="2200" dirty="0" smtClean="0"/>
              <a:t>–</a:t>
            </a:r>
            <a:r>
              <a:rPr lang="en-US" sz="2200" dirty="0" smtClean="0"/>
              <a:t> National Umpire Evaluation Matrix 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7057" y="494987"/>
            <a:ext cx="3969886" cy="4696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8220" y="494656"/>
            <a:ext cx="3947561" cy="4696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0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02522" y="511086"/>
            <a:ext cx="3938957" cy="4661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19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52641" y="512162"/>
            <a:ext cx="3438718" cy="4677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5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23358" y="509199"/>
            <a:ext cx="3697284" cy="470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6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19962" y="512456"/>
            <a:ext cx="3704077" cy="467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1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664357" y="1339845"/>
            <a:ext cx="3815286" cy="25370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80683" y="21075"/>
            <a:ext cx="89826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RESOURCES </a:t>
            </a:r>
            <a:r>
              <a:rPr lang="mr-IN" sz="2200" dirty="0" smtClean="0"/>
              <a:t>–</a:t>
            </a:r>
            <a:r>
              <a:rPr lang="en-US" sz="2200" dirty="0" smtClean="0"/>
              <a:t> WBSC Softball Umpire Fitness Testing</a:t>
            </a:r>
            <a:endParaRPr lang="en-US" sz="2200" dirty="0"/>
          </a:p>
        </p:txBody>
      </p:sp>
      <p:pic>
        <p:nvPicPr>
          <p:cNvPr id="10" name="Google Shape;11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7057" y="512239"/>
            <a:ext cx="3969886" cy="4637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56" y="700593"/>
            <a:ext cx="3249969" cy="44429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126" y="2918012"/>
            <a:ext cx="2966334" cy="22214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025" y="700593"/>
            <a:ext cx="2916535" cy="22174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37" y="700593"/>
            <a:ext cx="2657139" cy="44429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39268"/>
            <a:ext cx="9144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/>
              <a:t>COLLEAGUES </a:t>
            </a:r>
            <a:r>
              <a:rPr lang="mr-IN" sz="2100" dirty="0" smtClean="0"/>
              <a:t>–</a:t>
            </a:r>
            <a:r>
              <a:rPr lang="en-US" sz="2100" dirty="0"/>
              <a:t> T</a:t>
            </a:r>
            <a:r>
              <a:rPr lang="en-US" sz="2100" dirty="0" smtClean="0"/>
              <a:t>rain together: eye tracking, plate stance, and mechanics </a:t>
            </a:r>
            <a:endParaRPr lang="en-US" sz="2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39268"/>
            <a:ext cx="9144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/>
              <a:t>COLLEAGUES </a:t>
            </a:r>
            <a:r>
              <a:rPr lang="mr-IN" sz="2100" dirty="0" smtClean="0"/>
              <a:t>–</a:t>
            </a:r>
            <a:r>
              <a:rPr lang="en-US" sz="2100" dirty="0"/>
              <a:t> </a:t>
            </a:r>
            <a:r>
              <a:rPr lang="en-US" sz="2100" dirty="0" smtClean="0"/>
              <a:t>Cage work, using technology to record and review</a:t>
            </a:r>
            <a:endParaRPr lang="en-US" sz="21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43772" y="1203761"/>
            <a:ext cx="4456455" cy="334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18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39268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/>
              <a:t>COLLEAGUES </a:t>
            </a:r>
            <a:r>
              <a:rPr lang="mr-IN" sz="2100" dirty="0" smtClean="0"/>
              <a:t>–</a:t>
            </a:r>
            <a:r>
              <a:rPr lang="en-US" sz="2100" dirty="0"/>
              <a:t> </a:t>
            </a:r>
            <a:r>
              <a:rPr lang="en-US" sz="2000" dirty="0"/>
              <a:t>Experienced </a:t>
            </a:r>
            <a:r>
              <a:rPr lang="en-US" sz="2000" dirty="0" smtClean="0"/>
              <a:t>Partners: New to Umpiring (Rookie Ball &amp; 11U)</a:t>
            </a:r>
            <a:endParaRPr lang="en-US" sz="21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377" y="638284"/>
            <a:ext cx="3378911" cy="45052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288" y="638285"/>
            <a:ext cx="2718517" cy="450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9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744457"/>
            <a:ext cx="4750676" cy="42028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107738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COLLEAGUES </a:t>
            </a:r>
            <a:r>
              <a:rPr lang="mr-IN" sz="2200" dirty="0" smtClean="0"/>
              <a:t>–</a:t>
            </a:r>
            <a:r>
              <a:rPr lang="en-US" sz="2200" dirty="0" smtClean="0"/>
              <a:t> Experienced Partners </a:t>
            </a:r>
            <a:r>
              <a:rPr lang="mr-IN" sz="2200" dirty="0" smtClean="0"/>
              <a:t>–</a:t>
            </a:r>
            <a:r>
              <a:rPr lang="en-US" sz="2200" dirty="0" smtClean="0"/>
              <a:t> 3 or 4 Umpire System</a:t>
            </a:r>
            <a:endParaRPr lang="en-US" sz="2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668" y="744457"/>
            <a:ext cx="4908331" cy="4197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07738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LEADERS </a:t>
            </a:r>
            <a:r>
              <a:rPr lang="mr-IN" sz="2200" dirty="0" smtClean="0"/>
              <a:t>–</a:t>
            </a:r>
            <a:r>
              <a:rPr lang="en-US" sz="2200" dirty="0" smtClean="0"/>
              <a:t> </a:t>
            </a:r>
            <a:r>
              <a:rPr lang="en-CA" sz="2200" dirty="0" smtClean="0"/>
              <a:t>MLB/WBSC Umpire Camp</a:t>
            </a:r>
            <a:endParaRPr lang="en-US" sz="2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" y="538623"/>
            <a:ext cx="4480560" cy="31318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041" y="538624"/>
            <a:ext cx="3642359" cy="26617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040" y="3000261"/>
            <a:ext cx="3642360" cy="21711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" y="2627771"/>
            <a:ext cx="4175760" cy="251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3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96638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LEADERS </a:t>
            </a:r>
            <a:r>
              <a:rPr lang="mr-IN" sz="2200" dirty="0" smtClean="0"/>
              <a:t>–</a:t>
            </a:r>
            <a:r>
              <a:rPr lang="en-US" sz="2200" dirty="0" smtClean="0"/>
              <a:t> </a:t>
            </a:r>
            <a:r>
              <a:rPr lang="en-CA" sz="2200" dirty="0" smtClean="0"/>
              <a:t>MLB Women’s Umpire Camp</a:t>
            </a:r>
            <a:endParaRPr lang="en-US" sz="2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300" y="1169905"/>
            <a:ext cx="4334934" cy="3251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9905"/>
            <a:ext cx="4876801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1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96638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LEADERS </a:t>
            </a:r>
            <a:r>
              <a:rPr lang="mr-IN" sz="2200" dirty="0" smtClean="0"/>
              <a:t>–</a:t>
            </a:r>
            <a:r>
              <a:rPr lang="en-US" sz="2200" dirty="0" smtClean="0"/>
              <a:t> </a:t>
            </a:r>
            <a:r>
              <a:rPr lang="en-CA" sz="2200" dirty="0" smtClean="0"/>
              <a:t>MLB Women’s Umpire Mini-Camp</a:t>
            </a:r>
            <a:endParaRPr lang="en-US" sz="2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943" y="1059429"/>
            <a:ext cx="4645952" cy="34844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0" y="1059429"/>
            <a:ext cx="4645952" cy="348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4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93986"/>
            <a:ext cx="6858000" cy="46495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07738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LEADERS </a:t>
            </a:r>
            <a:r>
              <a:rPr lang="mr-IN" sz="2200" dirty="0" smtClean="0"/>
              <a:t>–</a:t>
            </a:r>
            <a:r>
              <a:rPr lang="en-US" sz="2200" dirty="0" smtClean="0"/>
              <a:t> </a:t>
            </a:r>
            <a:r>
              <a:rPr lang="en-CA" sz="2200" dirty="0" smtClean="0"/>
              <a:t>Formal Evaluation/Supervision/Feedback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552" y="823932"/>
            <a:ext cx="3850125" cy="25707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004" y="3190442"/>
            <a:ext cx="3848673" cy="19530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6556" y="111628"/>
            <a:ext cx="863088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CA" sz="32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Feedback/</a:t>
            </a:r>
            <a:r>
              <a:rPr lang="en-CA" sz="32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Evaluations/Supervision/Director</a:t>
            </a:r>
            <a:endParaRPr lang="en-CA" sz="32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6740" y="823932"/>
            <a:ext cx="4457385" cy="4319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644" y="823932"/>
            <a:ext cx="2948585" cy="431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7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60"/>
          <p:cNvSpPr txBox="1"/>
          <p:nvPr/>
        </p:nvSpPr>
        <p:spPr>
          <a:xfrm>
            <a:off x="121920" y="109050"/>
            <a:ext cx="8707530" cy="5539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 dirty="0" smtClean="0"/>
              <a:t>The Debrief - Expectations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CA" sz="2800" dirty="0"/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CA" sz="2000" dirty="0" smtClean="0"/>
              <a:t>Location </a:t>
            </a:r>
            <a:r>
              <a:rPr lang="mr-IN" sz="2000" dirty="0" smtClean="0"/>
              <a:t>–</a:t>
            </a:r>
            <a:r>
              <a:rPr lang="en-CA" sz="2000" dirty="0" smtClean="0"/>
              <a:t> comfortable, private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CA" sz="2000" dirty="0" smtClean="0"/>
              <a:t>Organization </a:t>
            </a:r>
            <a:r>
              <a:rPr lang="mr-IN" sz="2000" dirty="0" smtClean="0"/>
              <a:t>–</a:t>
            </a:r>
            <a:r>
              <a:rPr lang="en-CA" sz="2000" dirty="0" smtClean="0"/>
              <a:t> prepare your feedback </a:t>
            </a:r>
            <a:r>
              <a:rPr lang="mr-IN" sz="2000" dirty="0" smtClean="0"/>
              <a:t>–</a:t>
            </a:r>
            <a:r>
              <a:rPr lang="en-CA" sz="2000" dirty="0" smtClean="0"/>
              <a:t> structured flow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CA" sz="2000" dirty="0" smtClean="0"/>
              <a:t>Visual Aids/Technology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CA" sz="2000" dirty="0" smtClean="0"/>
              <a:t>2 Way Communication </a:t>
            </a:r>
            <a:r>
              <a:rPr lang="mr-IN" sz="2000" dirty="0" smtClean="0"/>
              <a:t>–</a:t>
            </a:r>
            <a:r>
              <a:rPr lang="en-CA" sz="2000" dirty="0" smtClean="0"/>
              <a:t> allow/encourage note taking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CA" sz="2000" dirty="0" smtClean="0"/>
              <a:t>Mitigate Possible Language Challenges</a:t>
            </a:r>
            <a:endParaRPr lang="en-CA" sz="2000" dirty="0"/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CA" sz="2000" dirty="0" smtClean="0"/>
              <a:t>Indicate Rating (Matrix) - not personal beliefs/bias</a:t>
            </a:r>
          </a:p>
          <a:p>
            <a:pPr marL="342900" lvl="0" indent="-342900">
              <a:buFont typeface="Arial" charset="0"/>
              <a:buChar char="•"/>
            </a:pPr>
            <a:r>
              <a:rPr lang="en-CA" sz="2000" dirty="0" smtClean="0"/>
              <a:t>Matrix expectations </a:t>
            </a:r>
          </a:p>
          <a:p>
            <a:pPr marL="342900" lvl="0" indent="-342900">
              <a:buFont typeface="Arial" charset="0"/>
              <a:buChar char="•"/>
            </a:pPr>
            <a:r>
              <a:rPr lang="en-CA" sz="2000" dirty="0"/>
              <a:t>F</a:t>
            </a:r>
            <a:r>
              <a:rPr lang="en-CA" sz="2000" dirty="0" smtClean="0"/>
              <a:t>eedback </a:t>
            </a:r>
            <a:r>
              <a:rPr lang="en-CA" sz="2000" dirty="0"/>
              <a:t>based on </a:t>
            </a:r>
            <a:r>
              <a:rPr lang="en-CA" sz="2000" dirty="0" smtClean="0"/>
              <a:t>performance (not supposition)</a:t>
            </a:r>
          </a:p>
          <a:p>
            <a:pPr marL="342900" lvl="0" indent="-342900">
              <a:buFont typeface="Arial" charset="0"/>
              <a:buChar char="•"/>
            </a:pPr>
            <a:r>
              <a:rPr lang="en-CA" sz="2000" dirty="0" smtClean="0"/>
              <a:t>Strengths and Areas of Growth</a:t>
            </a:r>
          </a:p>
          <a:p>
            <a:pPr marL="342900" indent="-342900">
              <a:buFont typeface="Arial" charset="0"/>
              <a:buChar char="•"/>
            </a:pPr>
            <a:r>
              <a:rPr lang="en-CA" sz="2000" dirty="0"/>
              <a:t>Short Term/Long Term Goals and Strategies </a:t>
            </a:r>
            <a:endParaRPr lang="en-CA" sz="2000" dirty="0" smtClean="0"/>
          </a:p>
          <a:p>
            <a:pPr marL="342900" lvl="0" indent="-342900">
              <a:buFont typeface="Arial" charset="0"/>
              <a:buChar char="•"/>
            </a:pPr>
            <a:r>
              <a:rPr lang="en-CA" sz="2000" dirty="0" smtClean="0"/>
              <a:t>Opportunity for Questions</a:t>
            </a:r>
          </a:p>
          <a:p>
            <a:pPr marL="342900" lvl="0" indent="-342900">
              <a:buFont typeface="Arial" charset="0"/>
              <a:buChar char="•"/>
            </a:pPr>
            <a:r>
              <a:rPr lang="en-CA" sz="2000" dirty="0" smtClean="0"/>
              <a:t>Summarize</a:t>
            </a:r>
          </a:p>
          <a:p>
            <a:pPr lvl="0"/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Google Shape;459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95475" y="0"/>
            <a:ext cx="2248525" cy="291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441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17451" y="2182102"/>
            <a:ext cx="2226549" cy="29549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977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60"/>
          <p:cNvSpPr txBox="1"/>
          <p:nvPr/>
        </p:nvSpPr>
        <p:spPr>
          <a:xfrm>
            <a:off x="314550" y="109050"/>
            <a:ext cx="8514900" cy="4462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 dirty="0" smtClean="0"/>
              <a:t>The Debrief - </a:t>
            </a:r>
            <a:r>
              <a:rPr lang="en" sz="2800" dirty="0" smtClean="0"/>
              <a:t>Communication</a:t>
            </a:r>
            <a:endParaRPr sz="2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600" dirty="0"/>
              <a:t>Approachability</a:t>
            </a:r>
            <a:endParaRPr sz="26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600" dirty="0"/>
              <a:t>Body Language</a:t>
            </a:r>
            <a:endParaRPr sz="26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600" dirty="0"/>
              <a:t>Clarity Of Feedback</a:t>
            </a:r>
            <a:endParaRPr sz="26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600" dirty="0"/>
              <a:t>Use of Time</a:t>
            </a:r>
            <a:endParaRPr sz="26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600" dirty="0"/>
              <a:t>Manner </a:t>
            </a:r>
            <a:r>
              <a:rPr lang="en-CA" sz="2600" dirty="0" smtClean="0"/>
              <a:t>&amp; </a:t>
            </a:r>
            <a:r>
              <a:rPr lang="en" sz="2600" dirty="0" smtClean="0"/>
              <a:t>Tone </a:t>
            </a:r>
            <a:r>
              <a:rPr lang="en" sz="2600" dirty="0"/>
              <a:t>of Voice</a:t>
            </a:r>
            <a:endParaRPr sz="26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600" dirty="0" smtClean="0"/>
              <a:t>Pedagogical Structure</a:t>
            </a:r>
            <a:endParaRPr sz="26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600" dirty="0"/>
              <a:t>Appropriate Feedback </a:t>
            </a:r>
            <a:endParaRPr lang="en-CA" sz="2600" dirty="0" smtClean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600" dirty="0" smtClean="0"/>
              <a:t>Accurate Feedback</a:t>
            </a:r>
            <a:endParaRPr sz="2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400" y="1356361"/>
            <a:ext cx="4077322" cy="27224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62"/>
          <p:cNvSpPr txBox="1"/>
          <p:nvPr/>
        </p:nvSpPr>
        <p:spPr>
          <a:xfrm>
            <a:off x="294600" y="184456"/>
            <a:ext cx="8554800" cy="45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en-CA" sz="2800" dirty="0"/>
              <a:t>The Debrief - </a:t>
            </a:r>
            <a:r>
              <a:rPr lang="en" sz="2800" dirty="0" smtClean="0"/>
              <a:t>Technical</a:t>
            </a:r>
            <a:endParaRPr sz="28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 dirty="0"/>
              <a:t>Preparation for Evaluations</a:t>
            </a:r>
            <a:endParaRPr sz="2600"/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 dirty="0"/>
              <a:t>Presence </a:t>
            </a:r>
            <a:endParaRPr sz="2600"/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 dirty="0"/>
              <a:t>Focus and Endurance</a:t>
            </a:r>
            <a:endParaRPr sz="2600"/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 dirty="0" smtClean="0"/>
              <a:t>Mobility</a:t>
            </a:r>
            <a:r>
              <a:rPr lang="en-CA" sz="2600" dirty="0" smtClean="0"/>
              <a:t> during Evaluation</a:t>
            </a:r>
            <a:endParaRPr sz="2600"/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 dirty="0"/>
              <a:t>Note Taking</a:t>
            </a:r>
            <a:endParaRPr sz="2600"/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 dirty="0"/>
              <a:t>Use of Technology</a:t>
            </a:r>
            <a:endParaRPr sz="2600"/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 dirty="0"/>
              <a:t>Pre Event Tasks</a:t>
            </a:r>
            <a:endParaRPr sz="2600"/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 dirty="0"/>
              <a:t>Paperwork</a:t>
            </a:r>
            <a:endParaRPr sz="2600"/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 dirty="0"/>
              <a:t>Post Event Tasks</a:t>
            </a:r>
            <a:endParaRPr sz="26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629" y="2798639"/>
            <a:ext cx="2221042" cy="15739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629" y="1147847"/>
            <a:ext cx="2201056" cy="1650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64"/>
          <p:cNvSpPr txBox="1"/>
          <p:nvPr/>
        </p:nvSpPr>
        <p:spPr>
          <a:xfrm>
            <a:off x="334650" y="466375"/>
            <a:ext cx="8474700" cy="3200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en-CA" sz="2800" dirty="0"/>
              <a:t>The Debrief - </a:t>
            </a:r>
            <a:r>
              <a:rPr lang="en" sz="2800" dirty="0" smtClean="0"/>
              <a:t>Ambassadorship </a:t>
            </a:r>
            <a:r>
              <a:rPr lang="en" sz="2800" dirty="0"/>
              <a:t>and Leadership</a:t>
            </a:r>
            <a:endParaRPr sz="2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CA" sz="2800" dirty="0" smtClean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600" dirty="0"/>
              <a:t>Ambassadorship</a:t>
            </a:r>
            <a:endParaRPr sz="2600"/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600" dirty="0"/>
              <a:t>Leadership Skills</a:t>
            </a:r>
            <a:endParaRPr sz="2600"/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600" dirty="0"/>
              <a:t>Handling Difficult Situations</a:t>
            </a:r>
            <a:endParaRPr sz="2600"/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390" y="1304143"/>
            <a:ext cx="3400734" cy="27450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76"/>
          <p:cNvSpPr txBox="1"/>
          <p:nvPr/>
        </p:nvSpPr>
        <p:spPr>
          <a:xfrm>
            <a:off x="210360" y="991588"/>
            <a:ext cx="6532363" cy="3908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CA" sz="2200" dirty="0" smtClean="0"/>
              <a:t>Picture is</a:t>
            </a:r>
            <a:r>
              <a:rPr lang="en" sz="2200" dirty="0" smtClean="0"/>
              <a:t> </a:t>
            </a:r>
            <a:r>
              <a:rPr lang="en" sz="2200" dirty="0"/>
              <a:t>worth 1000 words </a:t>
            </a:r>
            <a:endParaRPr lang="en-CA" sz="2200" dirty="0" smtClean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CA" sz="2200" dirty="0" smtClean="0"/>
              <a:t>C</a:t>
            </a:r>
            <a:r>
              <a:rPr lang="en" sz="2200" dirty="0" smtClean="0"/>
              <a:t>ommunication</a:t>
            </a:r>
            <a:r>
              <a:rPr lang="en" sz="2200" dirty="0" smtClean="0"/>
              <a:t> </a:t>
            </a:r>
            <a:r>
              <a:rPr lang="en" sz="2200" dirty="0"/>
              <a:t>(ESPECIALLY Language</a:t>
            </a:r>
            <a:r>
              <a:rPr lang="en" sz="2200" dirty="0" smtClean="0"/>
              <a:t>)</a:t>
            </a:r>
            <a:endParaRPr lang="en-CA" sz="2200" dirty="0" smtClean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CA" sz="2200" dirty="0" smtClean="0"/>
              <a:t>Role Playing</a:t>
            </a:r>
            <a:endParaRPr sz="2200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CA" sz="2200" dirty="0" smtClean="0"/>
              <a:t>Comparison - </a:t>
            </a:r>
            <a:r>
              <a:rPr lang="en" sz="2200" dirty="0" smtClean="0"/>
              <a:t>start </a:t>
            </a:r>
            <a:r>
              <a:rPr lang="en" sz="2200" dirty="0"/>
              <a:t>of game vs </a:t>
            </a:r>
            <a:r>
              <a:rPr lang="en" sz="2200" dirty="0" smtClean="0"/>
              <a:t>later</a:t>
            </a:r>
            <a:endParaRPr sz="2200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CA" sz="2200" dirty="0" smtClean="0"/>
              <a:t>Goal</a:t>
            </a:r>
            <a:r>
              <a:rPr lang="en" sz="2200" dirty="0" smtClean="0"/>
              <a:t> </a:t>
            </a:r>
            <a:r>
              <a:rPr lang="en" sz="2200" dirty="0"/>
              <a:t>setting </a:t>
            </a:r>
            <a:endParaRPr lang="en-CA" sz="2200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CA" sz="2200" dirty="0" smtClean="0"/>
              <a:t>Progression towards </a:t>
            </a:r>
            <a:r>
              <a:rPr lang="en" sz="2200" dirty="0" smtClean="0"/>
              <a:t>goals.</a:t>
            </a:r>
            <a:endParaRPr sz="2200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" sz="2200" dirty="0" smtClean="0"/>
              <a:t>Diagrams</a:t>
            </a:r>
            <a:endParaRPr sz="2200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" sz="2200" dirty="0"/>
              <a:t>Showing proper </a:t>
            </a:r>
            <a:r>
              <a:rPr lang="en" sz="2200" dirty="0" smtClean="0"/>
              <a:t>positioning/mechanics</a:t>
            </a:r>
            <a:endParaRPr sz="2200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" sz="2200" dirty="0"/>
              <a:t>Note taking - Sharing </a:t>
            </a:r>
            <a:endParaRPr sz="2200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" sz="2200" dirty="0" smtClean="0"/>
              <a:t>Submitting</a:t>
            </a:r>
            <a:r>
              <a:rPr lang="en-CA" sz="2200" dirty="0" smtClean="0"/>
              <a:t> &amp; </a:t>
            </a:r>
            <a:r>
              <a:rPr lang="en" sz="2200" dirty="0" smtClean="0"/>
              <a:t>Sharing </a:t>
            </a:r>
            <a:r>
              <a:rPr lang="en" sz="2200" dirty="0"/>
              <a:t>reports with </a:t>
            </a:r>
            <a:r>
              <a:rPr lang="en" sz="2200" dirty="0" smtClean="0"/>
              <a:t>other</a:t>
            </a:r>
            <a:r>
              <a:rPr lang="en-CA" sz="2200" dirty="0" smtClean="0"/>
              <a:t>s</a:t>
            </a:r>
            <a:endParaRPr lang="en-CA" sz="2200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CA" sz="2200" dirty="0" smtClean="0"/>
              <a:t>Film with voice over</a:t>
            </a:r>
            <a:endParaRPr sz="2200" dirty="0"/>
          </a:p>
        </p:txBody>
      </p:sp>
      <p:pic>
        <p:nvPicPr>
          <p:cNvPr id="371" name="Google Shape;371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63913" y="-198119"/>
            <a:ext cx="2293053" cy="19722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28913" y="270153"/>
            <a:ext cx="83127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200" dirty="0" smtClean="0"/>
              <a:t>Technology and Visuals</a:t>
            </a:r>
            <a:endParaRPr lang="en-US" sz="2200" dirty="0"/>
          </a:p>
        </p:txBody>
      </p:sp>
      <p:pic>
        <p:nvPicPr>
          <p:cNvPr id="7" name="Google Shape;380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63913" y="1600200"/>
            <a:ext cx="2293672" cy="1862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13" y="3462994"/>
            <a:ext cx="2280087" cy="16628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40095"/>
            <a:ext cx="9144000" cy="25964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0" y="366657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TECHNOLOGY -  Capturing Game Situations.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/>
        </p:nvSpPr>
        <p:spPr>
          <a:xfrm>
            <a:off x="2816030" y="997800"/>
            <a:ext cx="6327970" cy="4057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 dirty="0" smtClean="0"/>
              <a:t>•</a:t>
            </a:r>
            <a:r>
              <a:rPr lang="en-CA" sz="1900" dirty="0" smtClean="0">
                <a:latin typeface="Calibri"/>
                <a:ea typeface="Calibri"/>
                <a:cs typeface="Calibri"/>
                <a:sym typeface="Calibri"/>
              </a:rPr>
              <a:t>WBSC Baseball Umpiring Commission</a:t>
            </a:r>
          </a:p>
          <a:p>
            <a:pPr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en-CA" sz="1900" dirty="0"/>
              <a:t>•</a:t>
            </a:r>
            <a:r>
              <a:rPr lang="en-CA" sz="1900" dirty="0">
                <a:latin typeface="Calibri"/>
                <a:ea typeface="Calibri"/>
                <a:cs typeface="Calibri"/>
                <a:sym typeface="Calibri"/>
              </a:rPr>
              <a:t>2020 WBC Qualifier: </a:t>
            </a:r>
            <a:r>
              <a:rPr lang="en-CA" sz="1900" dirty="0" smtClean="0">
                <a:latin typeface="Calibri"/>
                <a:ea typeface="Calibri"/>
                <a:cs typeface="Calibri"/>
                <a:sym typeface="Calibri"/>
              </a:rPr>
              <a:t>Umpire</a:t>
            </a:r>
            <a:endParaRPr sz="1900" smtClean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 dirty="0" smtClean="0"/>
              <a:t>•</a:t>
            </a:r>
            <a:r>
              <a:rPr lang="en" sz="1900" dirty="0" smtClean="0">
                <a:latin typeface="Calibri"/>
                <a:ea typeface="Calibri"/>
                <a:cs typeface="Calibri"/>
                <a:sym typeface="Calibri"/>
              </a:rPr>
              <a:t>2019 WBSC Clinic – San Jose, California: Instructor</a:t>
            </a:r>
            <a:endParaRPr sz="1900" smtClean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 dirty="0" smtClean="0"/>
              <a:t>•</a:t>
            </a:r>
            <a:r>
              <a:rPr lang="en" sz="1900" dirty="0" smtClean="0">
                <a:latin typeface="Calibri"/>
                <a:ea typeface="Calibri"/>
                <a:cs typeface="Calibri"/>
                <a:sym typeface="Calibri"/>
              </a:rPr>
              <a:t>2019 – WBSC Umpire Director: U12</a:t>
            </a:r>
            <a:endParaRPr sz="1900" smtClean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 dirty="0" smtClean="0"/>
              <a:t>•</a:t>
            </a:r>
            <a:r>
              <a:rPr lang="en" sz="1900" dirty="0" smtClean="0">
                <a:latin typeface="Calibri"/>
                <a:ea typeface="Calibri"/>
                <a:cs typeface="Calibri"/>
                <a:sym typeface="Calibri"/>
              </a:rPr>
              <a:t>2018 – WBSC Umpire Director: U15</a:t>
            </a:r>
            <a:endParaRPr sz="1900" smtClean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 dirty="0" smtClean="0"/>
              <a:t>•</a:t>
            </a:r>
            <a:r>
              <a:rPr lang="en" sz="1900" dirty="0" smtClean="0">
                <a:latin typeface="Calibri"/>
                <a:ea typeface="Calibri"/>
                <a:cs typeface="Calibri"/>
                <a:sym typeface="Calibri"/>
              </a:rPr>
              <a:t>2017 – WBSC Umpire Director: University Games</a:t>
            </a:r>
            <a:endParaRPr sz="1900" smtClean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 dirty="0" smtClean="0"/>
              <a:t>•</a:t>
            </a:r>
            <a:r>
              <a:rPr lang="en" sz="1900" dirty="0" smtClean="0">
                <a:latin typeface="Calibri"/>
                <a:ea typeface="Calibri"/>
                <a:cs typeface="Calibri"/>
                <a:sym typeface="Calibri"/>
              </a:rPr>
              <a:t>2016 – WBSC Umpire Director: Women’s World Cup</a:t>
            </a:r>
            <a:endParaRPr sz="1900" smtClean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 dirty="0" smtClean="0"/>
              <a:t>•</a:t>
            </a:r>
            <a:r>
              <a:rPr lang="en" sz="1900" dirty="0" smtClean="0">
                <a:latin typeface="Calibri"/>
                <a:ea typeface="Calibri"/>
                <a:cs typeface="Calibri"/>
                <a:sym typeface="Calibri"/>
              </a:rPr>
              <a:t>2004/2006/2012 – Umpire: Women’s World Cup</a:t>
            </a:r>
            <a:endParaRPr sz="1900" smtClean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 dirty="0" smtClean="0"/>
              <a:t>•</a:t>
            </a:r>
            <a:r>
              <a:rPr lang="en" sz="1900" dirty="0" smtClean="0">
                <a:latin typeface="Calibri"/>
                <a:ea typeface="Calibri"/>
                <a:cs typeface="Calibri"/>
                <a:sym typeface="Calibri"/>
              </a:rPr>
              <a:t>Baseball Canada Master Course Conductor</a:t>
            </a:r>
            <a:endParaRPr sz="1900" smtClean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 dirty="0" smtClean="0"/>
              <a:t>•</a:t>
            </a:r>
            <a:r>
              <a:rPr lang="en" sz="1900" dirty="0" smtClean="0">
                <a:latin typeface="Calibri"/>
                <a:ea typeface="Calibri"/>
                <a:cs typeface="Calibri"/>
                <a:sym typeface="Calibri"/>
              </a:rPr>
              <a:t>Baseball Canada National Championships: Umpire/Supervisor</a:t>
            </a:r>
            <a:endParaRPr sz="1900" smtClean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4"/>
          <p:cNvSpPr txBox="1"/>
          <p:nvPr/>
        </p:nvSpPr>
        <p:spPr>
          <a:xfrm>
            <a:off x="431238" y="269225"/>
            <a:ext cx="8455389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dirty="0" smtClean="0"/>
              <a:t>Lisa Turbitt – </a:t>
            </a:r>
            <a:r>
              <a:rPr lang="en" sz="2300" dirty="0" smtClean="0"/>
              <a:t>WBSC</a:t>
            </a:r>
            <a:r>
              <a:rPr lang="en-CA" sz="2300" dirty="0" smtClean="0"/>
              <a:t>, Baseball Canada, Baseball Ontario</a:t>
            </a:r>
            <a:r>
              <a:rPr lang="en" sz="2300" dirty="0" smtClean="0"/>
              <a:t>  </a:t>
            </a:r>
            <a:endParaRPr sz="2300"/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238" y="961692"/>
            <a:ext cx="2242250" cy="4004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815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1" y="987910"/>
            <a:ext cx="4724400" cy="3543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994154"/>
            <a:ext cx="4705316" cy="35289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80844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TECHNOLOGY - </a:t>
            </a:r>
            <a:r>
              <a:rPr lang="en-CA" sz="2200" dirty="0" smtClean="0"/>
              <a:t>Different Angles</a:t>
            </a:r>
            <a:r>
              <a:rPr lang="en-US" sz="2200" dirty="0" smtClean="0"/>
              <a:t> (Mobility of Supervisor)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287"/>
            <a:ext cx="9144000" cy="45351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06994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TECHNOLOGY: Starting position &amp; Distance for Plays 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7742" y="623945"/>
            <a:ext cx="3417982" cy="4485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1650" y="623945"/>
            <a:ext cx="2557144" cy="448549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86061" y="193058"/>
            <a:ext cx="89826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TECHNOLOGY - Plate Stance and Mechanics 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58" y="528697"/>
            <a:ext cx="3453036" cy="46040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60" y="530928"/>
            <a:ext cx="3459429" cy="46125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06994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TECHNOLOGY </a:t>
            </a:r>
            <a:r>
              <a:rPr lang="mr-IN" sz="2200" dirty="0" smtClean="0"/>
              <a:t>–</a:t>
            </a:r>
            <a:r>
              <a:rPr lang="en-US" sz="2200" dirty="0" smtClean="0"/>
              <a:t> Plate Stance and Mechanics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40080"/>
            <a:ext cx="6736080" cy="45034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80844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TECHNOLOGY - </a:t>
            </a:r>
            <a:r>
              <a:rPr lang="en-CA" sz="2200" dirty="0" smtClean="0"/>
              <a:t>Video, Reply, Pictures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0909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11731"/>
            <a:ext cx="6858000" cy="46317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80844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TECHNOLOGY </a:t>
            </a:r>
            <a:r>
              <a:rPr lang="en-US" sz="2200" dirty="0" smtClean="0"/>
              <a:t> </a:t>
            </a:r>
            <a:r>
              <a:rPr lang="mr-IN" sz="2200" dirty="0" smtClean="0"/>
              <a:t>–</a:t>
            </a:r>
            <a:r>
              <a:rPr lang="en-US" sz="2200" dirty="0" smtClean="0"/>
              <a:t> </a:t>
            </a:r>
            <a:r>
              <a:rPr lang="en-CA" sz="2200" dirty="0" smtClean="0"/>
              <a:t>Piloting Hawk-Eye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70835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26564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“Receiving” Evaluation/Supervision </a:t>
            </a:r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707" y="686772"/>
            <a:ext cx="2948585" cy="36342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4311874"/>
            <a:ext cx="91439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G</a:t>
            </a:r>
            <a:r>
              <a:rPr lang="en-CA" sz="4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uide you</a:t>
            </a:r>
            <a:r>
              <a:rPr lang="mr-IN" sz="4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…</a:t>
            </a:r>
            <a:r>
              <a:rPr lang="en-CA" sz="4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NOT define you</a:t>
            </a:r>
            <a:endParaRPr lang="en-CA" sz="4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597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50" y="1926592"/>
            <a:ext cx="7099300" cy="1143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928" y="0"/>
            <a:ext cx="5207794" cy="51435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1627362"/>
            <a:ext cx="9143999" cy="1947872"/>
            <a:chOff x="23750" y="813664"/>
            <a:chExt cx="9144000" cy="194787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50" y="813664"/>
              <a:ext cx="9144000" cy="132521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50" y="2095913"/>
              <a:ext cx="9144000" cy="665623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81507"/>
            <a:ext cx="6781800" cy="5016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452" y="321505"/>
            <a:ext cx="4349097" cy="450049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38097" y="1267147"/>
            <a:ext cx="4467806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ATTIUDE</a:t>
            </a:r>
          </a:p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OFF-FIELD</a:t>
            </a:r>
          </a:p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TEAM WORK</a:t>
            </a:r>
          </a:p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COACHABILITY</a:t>
            </a:r>
          </a:p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DESIRE to LEARN</a:t>
            </a:r>
          </a:p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SELF-IMPROVEMENT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95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97" descr="Social Media Icons on Business Cards: 10 Awesome Examples | Brandly Blo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3214" y="1110619"/>
            <a:ext cx="3020786" cy="32922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60;p14"/>
          <p:cNvSpPr txBox="1"/>
          <p:nvPr/>
        </p:nvSpPr>
        <p:spPr>
          <a:xfrm>
            <a:off x="121919" y="1077961"/>
            <a:ext cx="6001295" cy="3585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lvl="0" indent="-285750">
              <a:buFont typeface="Arial" charset="0"/>
              <a:buChar char="•"/>
            </a:pPr>
            <a:r>
              <a:rPr lang="en-CA" sz="1700" dirty="0"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CA" sz="1700" dirty="0" smtClean="0">
                <a:latin typeface="Calibri"/>
                <a:ea typeface="Calibri"/>
                <a:cs typeface="Calibri"/>
                <a:sym typeface="Calibri"/>
              </a:rPr>
              <a:t>e cautious of using social media. </a:t>
            </a:r>
          </a:p>
          <a:p>
            <a:pPr marL="285750" lvl="0" indent="-285750">
              <a:buFont typeface="Arial" charset="0"/>
              <a:buChar char="•"/>
            </a:pPr>
            <a:endParaRPr lang="en-CA" sz="1700" dirty="0"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>
              <a:buFont typeface="Arial" charset="0"/>
              <a:buChar char="•"/>
            </a:pPr>
            <a:r>
              <a:rPr lang="en-CA" sz="1700" dirty="0"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en-CA" sz="1700" dirty="0" smtClean="0">
                <a:latin typeface="Calibri"/>
                <a:ea typeface="Calibri"/>
                <a:cs typeface="Calibri"/>
                <a:sym typeface="Calibri"/>
              </a:rPr>
              <a:t>uidelines around using/posting on social media for umpires and/or supervisors</a:t>
            </a:r>
          </a:p>
          <a:p>
            <a:pPr marL="285750" lvl="0" indent="-285750">
              <a:buFont typeface="Arial" charset="0"/>
              <a:buChar char="•"/>
            </a:pPr>
            <a:endParaRPr lang="en-CA" sz="1700" dirty="0"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>
              <a:buFont typeface="Arial" charset="0"/>
              <a:buChar char="•"/>
            </a:pPr>
            <a:r>
              <a:rPr lang="en-CA" sz="1700" dirty="0" smtClean="0">
                <a:latin typeface="Calibri"/>
                <a:ea typeface="Calibri"/>
                <a:cs typeface="Calibri"/>
                <a:sym typeface="Calibri"/>
              </a:rPr>
              <a:t>May choose to avoid social media altogether during events. </a:t>
            </a:r>
          </a:p>
          <a:p>
            <a:pPr marL="285750" lvl="0" indent="-285750">
              <a:buFont typeface="Arial" charset="0"/>
              <a:buChar char="•"/>
            </a:pPr>
            <a:endParaRPr lang="en-CA" sz="1700" dirty="0"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>
              <a:buFont typeface="Arial" charset="0"/>
              <a:buChar char="•"/>
            </a:pPr>
            <a:r>
              <a:rPr lang="en-CA" sz="1700" dirty="0" smtClean="0">
                <a:latin typeface="Calibri"/>
                <a:ea typeface="Calibri"/>
                <a:cs typeface="Calibri"/>
                <a:sym typeface="Calibri"/>
              </a:rPr>
              <a:t>Posts on social media you can’t be taken back. </a:t>
            </a:r>
          </a:p>
          <a:p>
            <a:pPr marL="285750" lvl="0" indent="-285750">
              <a:buFont typeface="Arial" charset="0"/>
              <a:buChar char="•"/>
            </a:pPr>
            <a:endParaRPr lang="en-CA" sz="1700" dirty="0"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>
              <a:buFont typeface="Arial" charset="0"/>
              <a:buChar char="•"/>
            </a:pPr>
            <a:r>
              <a:rPr lang="en-CA" sz="1700" dirty="0" smtClean="0">
                <a:latin typeface="Calibri"/>
                <a:ea typeface="Calibri"/>
                <a:cs typeface="Calibri"/>
                <a:sym typeface="Calibri"/>
              </a:rPr>
              <a:t>The worst choice you can make is to post something negative on social media. </a:t>
            </a:r>
          </a:p>
          <a:p>
            <a:pPr lvl="0"/>
            <a:endParaRPr lang="en-CA" sz="1700" dirty="0"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lang="en-CA" sz="1700" b="1" dirty="0" smtClean="0">
                <a:latin typeface="Calibri"/>
                <a:ea typeface="Calibri"/>
                <a:cs typeface="Calibri"/>
                <a:sym typeface="Calibri"/>
              </a:rPr>
              <a:t>May result in additional consequences. </a:t>
            </a:r>
            <a:endParaRPr lang="en-CA" sz="1700" b="1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1818042" y="213210"/>
            <a:ext cx="5152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CA" sz="3600" dirty="0"/>
              <a:t>Social Media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7882" y="139846"/>
            <a:ext cx="797141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 </a:t>
            </a:r>
            <a:r>
              <a:rPr lang="mr-IN" sz="3200" dirty="0" smtClean="0"/>
              <a:t>–</a:t>
            </a:r>
            <a:r>
              <a:rPr lang="en-US" sz="3200" dirty="0" smtClean="0"/>
              <a:t> C </a:t>
            </a:r>
            <a:r>
              <a:rPr lang="mr-IN" sz="3200" dirty="0"/>
              <a:t>–</a:t>
            </a:r>
            <a:r>
              <a:rPr lang="en-US" sz="3200" dirty="0" smtClean="0"/>
              <a:t> L</a:t>
            </a:r>
          </a:p>
          <a:p>
            <a:pPr algn="ctr"/>
            <a:endParaRPr lang="en-US" dirty="0"/>
          </a:p>
          <a:p>
            <a:pPr lvl="5"/>
            <a:r>
              <a:rPr lang="en-US" sz="2400" b="1" dirty="0" smtClean="0"/>
              <a:t>SELF </a:t>
            </a:r>
          </a:p>
          <a:p>
            <a:pPr marL="285750" lvl="5" indent="-285750">
              <a:buFont typeface="Arial" charset="0"/>
              <a:buChar char="•"/>
            </a:pPr>
            <a:r>
              <a:rPr lang="en-US" dirty="0" smtClean="0"/>
              <a:t>Self Reflection/Analysis</a:t>
            </a:r>
          </a:p>
          <a:p>
            <a:pPr marL="285750" lvl="5" indent="-285750">
              <a:buFont typeface="Arial" charset="0"/>
              <a:buChar char="•"/>
            </a:pPr>
            <a:r>
              <a:rPr lang="en-US" dirty="0" smtClean="0"/>
              <a:t>Goal Setting </a:t>
            </a:r>
          </a:p>
          <a:p>
            <a:pPr marL="285750" lvl="5" indent="-285750">
              <a:buFont typeface="Arial" charset="0"/>
              <a:buChar char="•"/>
            </a:pPr>
            <a:r>
              <a:rPr lang="en-US" dirty="0" smtClean="0"/>
              <a:t>Accessing Resources</a:t>
            </a:r>
          </a:p>
          <a:p>
            <a:endParaRPr lang="en-US" sz="800" dirty="0" smtClean="0"/>
          </a:p>
          <a:p>
            <a:endParaRPr lang="en-US" dirty="0"/>
          </a:p>
          <a:p>
            <a:r>
              <a:rPr lang="en-US" sz="2400" b="1" dirty="0"/>
              <a:t>COLLEAGUES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Work with a Mentors/Colleagues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Watch/Observe others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Ask questions, learn from their experience</a:t>
            </a:r>
            <a:endParaRPr lang="en-US" sz="800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2400" b="1" dirty="0"/>
              <a:t>LEADERS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Supervisors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Evaluators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Umpire Directors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126" y="2587945"/>
            <a:ext cx="3126890" cy="2345167"/>
          </a:xfrm>
          <a:prstGeom prst="rect">
            <a:avLst/>
          </a:prstGeom>
        </p:spPr>
      </p:pic>
      <p:pic>
        <p:nvPicPr>
          <p:cNvPr id="5" name="Google Shape;168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87126" y="963548"/>
            <a:ext cx="3126890" cy="20116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36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933" y="152400"/>
            <a:ext cx="8602134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56747"/>
            <a:ext cx="3847341" cy="4386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94588" y="756745"/>
            <a:ext cx="3349412" cy="438675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575312" y="74363"/>
            <a:ext cx="799337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32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Supervisor/Evaluator/Director</a:t>
            </a:r>
            <a:endParaRPr lang="en-CA" sz="32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Google Shape;9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68414" y="756745"/>
            <a:ext cx="2485944" cy="4386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29" y="1097280"/>
            <a:ext cx="4511040" cy="40462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44245" y="266724"/>
            <a:ext cx="83694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SELF </a:t>
            </a:r>
            <a:r>
              <a:rPr lang="mr-IN" sz="2200" dirty="0" smtClean="0"/>
              <a:t>–</a:t>
            </a:r>
            <a:r>
              <a:rPr lang="en-CA" sz="2200" dirty="0" smtClean="0"/>
              <a:t> </a:t>
            </a:r>
            <a:r>
              <a:rPr lang="en-US" sz="2200" dirty="0" smtClean="0"/>
              <a:t>Accessing Resources, Goal Setting</a:t>
            </a:r>
            <a:endParaRPr lang="en-US" sz="2200" dirty="0"/>
          </a:p>
        </p:txBody>
      </p:sp>
      <p:pic>
        <p:nvPicPr>
          <p:cNvPr id="4" name="Google Shape;365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8969" y="1097280"/>
            <a:ext cx="4648200" cy="4046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269900"/>
            <a:ext cx="9144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/>
              <a:t>COLLEAGUES </a:t>
            </a:r>
            <a:r>
              <a:rPr lang="mr-IN" sz="2100" dirty="0" smtClean="0"/>
              <a:t>–</a:t>
            </a:r>
            <a:r>
              <a:rPr lang="en-US" sz="2100" dirty="0"/>
              <a:t> </a:t>
            </a:r>
            <a:r>
              <a:rPr lang="en-US" sz="2100" dirty="0" smtClean="0"/>
              <a:t>Learning from Others, Feedback</a:t>
            </a:r>
            <a:endParaRPr lang="en-US" sz="21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3915" y="985911"/>
            <a:ext cx="3695700" cy="37033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07" y="989721"/>
            <a:ext cx="49276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87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127" y="411480"/>
            <a:ext cx="8141747" cy="45289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93548"/>
            <a:ext cx="9144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/>
              <a:t>COLLEAGUES </a:t>
            </a:r>
            <a:r>
              <a:rPr lang="mr-IN" sz="2100" dirty="0" smtClean="0"/>
              <a:t>–</a:t>
            </a:r>
            <a:r>
              <a:rPr lang="en-US" sz="2100" dirty="0" smtClean="0"/>
              <a:t> Feedback</a:t>
            </a:r>
            <a:endParaRPr lang="en-US" sz="2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39268"/>
            <a:ext cx="9144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/>
              <a:t>LEADERS </a:t>
            </a:r>
            <a:r>
              <a:rPr lang="mr-IN" sz="2100" dirty="0" smtClean="0"/>
              <a:t>–</a:t>
            </a:r>
            <a:r>
              <a:rPr lang="en-US" sz="2100" dirty="0"/>
              <a:t> </a:t>
            </a:r>
            <a:r>
              <a:rPr lang="en-US" sz="2100" dirty="0" smtClean="0"/>
              <a:t>Supervisor Evaluation</a:t>
            </a:r>
            <a:endParaRPr lang="en-US" sz="21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870"/>
            <a:ext cx="9144000" cy="40669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7882" y="139846"/>
            <a:ext cx="797141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 </a:t>
            </a:r>
            <a:r>
              <a:rPr lang="mr-IN" sz="3200" dirty="0" smtClean="0"/>
              <a:t>–</a:t>
            </a:r>
            <a:r>
              <a:rPr lang="en-US" sz="3200" dirty="0" smtClean="0"/>
              <a:t> C </a:t>
            </a:r>
            <a:r>
              <a:rPr lang="mr-IN" sz="3200" dirty="0"/>
              <a:t>–</a:t>
            </a:r>
            <a:r>
              <a:rPr lang="en-US" sz="3200" dirty="0" smtClean="0"/>
              <a:t> L</a:t>
            </a:r>
          </a:p>
          <a:p>
            <a:pPr algn="ctr"/>
            <a:endParaRPr lang="en-US" dirty="0"/>
          </a:p>
          <a:p>
            <a:pPr lvl="5"/>
            <a:r>
              <a:rPr lang="en-US" sz="2400" b="1" dirty="0" smtClean="0"/>
              <a:t>SELF </a:t>
            </a:r>
          </a:p>
          <a:p>
            <a:pPr marL="285750" lvl="5" indent="-285750">
              <a:buFont typeface="Arial" charset="0"/>
              <a:buChar char="•"/>
            </a:pPr>
            <a:r>
              <a:rPr lang="en-US" dirty="0" smtClean="0"/>
              <a:t>Self Reflection/Analysis</a:t>
            </a:r>
          </a:p>
          <a:p>
            <a:pPr marL="285750" lvl="5" indent="-285750">
              <a:buFont typeface="Arial" charset="0"/>
              <a:buChar char="•"/>
            </a:pPr>
            <a:r>
              <a:rPr lang="en-US" dirty="0" smtClean="0"/>
              <a:t>Goal Setting </a:t>
            </a:r>
          </a:p>
          <a:p>
            <a:pPr marL="285750" lvl="5" indent="-285750">
              <a:buFont typeface="Arial" charset="0"/>
              <a:buChar char="•"/>
            </a:pPr>
            <a:r>
              <a:rPr lang="en-US" dirty="0" smtClean="0"/>
              <a:t>Accessing Resources</a:t>
            </a:r>
          </a:p>
          <a:p>
            <a:endParaRPr lang="en-US" sz="800" dirty="0" smtClean="0"/>
          </a:p>
          <a:p>
            <a:endParaRPr lang="en-US" dirty="0"/>
          </a:p>
          <a:p>
            <a:r>
              <a:rPr lang="en-US" sz="2400" b="1" dirty="0"/>
              <a:t>COLLEAGUES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Work with a Mentors/Colleagues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Watch/Observe others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Ask questions, learn from their experience</a:t>
            </a:r>
            <a:endParaRPr lang="en-US" sz="800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2400" b="1" dirty="0"/>
              <a:t>LEADERS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Supervisors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Evaluators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Directors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126" y="2560816"/>
            <a:ext cx="3126890" cy="2345167"/>
          </a:xfrm>
          <a:prstGeom prst="rect">
            <a:avLst/>
          </a:prstGeom>
        </p:spPr>
      </p:pic>
      <p:pic>
        <p:nvPicPr>
          <p:cNvPr id="5" name="Google Shape;168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87126" y="936419"/>
            <a:ext cx="3126890" cy="20116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842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892" y="92990"/>
            <a:ext cx="2788605" cy="49575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6388" y="1314450"/>
            <a:ext cx="32258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30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8701" y="1861457"/>
            <a:ext cx="6988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Additional Resources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"/>
            <a:ext cx="9144000" cy="43728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39268"/>
            <a:ext cx="9144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/>
              <a:t>Baseball Canada</a:t>
            </a:r>
            <a:r>
              <a:rPr lang="en-US" sz="2100" dirty="0" smtClean="0"/>
              <a:t> </a:t>
            </a:r>
            <a:r>
              <a:rPr lang="mr-IN" sz="2100" dirty="0" smtClean="0"/>
              <a:t>–</a:t>
            </a:r>
            <a:r>
              <a:rPr lang="en-US" sz="2100" dirty="0"/>
              <a:t> </a:t>
            </a:r>
            <a:r>
              <a:rPr lang="en-US" sz="2100" dirty="0" smtClean="0"/>
              <a:t>Supervisor </a:t>
            </a:r>
            <a:r>
              <a:rPr lang="en-US" sz="2100" dirty="0" smtClean="0"/>
              <a:t>Evaluation Matrix</a:t>
            </a:r>
            <a:endParaRPr lang="en-US" sz="21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399" y="600486"/>
            <a:ext cx="8839201" cy="446516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139268"/>
            <a:ext cx="9144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/>
              <a:t>Baseball Canada </a:t>
            </a:r>
            <a:r>
              <a:rPr lang="mr-IN" sz="2100" dirty="0"/>
              <a:t>–</a:t>
            </a:r>
            <a:r>
              <a:rPr lang="en-US" sz="2100" dirty="0"/>
              <a:t> Supervisor Evaluation Matrix</a:t>
            </a:r>
            <a:endParaRPr lang="en-US" sz="21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7882" y="139846"/>
            <a:ext cx="797141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 </a:t>
            </a:r>
            <a:r>
              <a:rPr lang="mr-IN" sz="3200" dirty="0" smtClean="0"/>
              <a:t>–</a:t>
            </a:r>
            <a:r>
              <a:rPr lang="en-US" sz="3200" dirty="0" smtClean="0"/>
              <a:t> C </a:t>
            </a:r>
            <a:r>
              <a:rPr lang="mr-IN" sz="3200" dirty="0"/>
              <a:t>–</a:t>
            </a:r>
            <a:r>
              <a:rPr lang="en-US" sz="3200" dirty="0" smtClean="0"/>
              <a:t> L</a:t>
            </a:r>
          </a:p>
          <a:p>
            <a:pPr algn="ctr"/>
            <a:endParaRPr lang="en-US" dirty="0"/>
          </a:p>
          <a:p>
            <a:pPr lvl="5"/>
            <a:r>
              <a:rPr lang="en-US" sz="2400" b="1" dirty="0" smtClean="0"/>
              <a:t>SELF </a:t>
            </a:r>
          </a:p>
          <a:p>
            <a:pPr marL="285750" lvl="5" indent="-285750">
              <a:buFont typeface="Arial" charset="0"/>
              <a:buChar char="•"/>
            </a:pPr>
            <a:r>
              <a:rPr lang="en-US" dirty="0" smtClean="0"/>
              <a:t>Self Reflection/Analysis</a:t>
            </a:r>
          </a:p>
          <a:p>
            <a:pPr marL="285750" lvl="5" indent="-285750">
              <a:buFont typeface="Arial" charset="0"/>
              <a:buChar char="•"/>
            </a:pPr>
            <a:r>
              <a:rPr lang="en-US" dirty="0" smtClean="0"/>
              <a:t>Goal Setting </a:t>
            </a:r>
          </a:p>
          <a:p>
            <a:pPr marL="285750" lvl="5" indent="-285750">
              <a:buFont typeface="Arial" charset="0"/>
              <a:buChar char="•"/>
            </a:pPr>
            <a:r>
              <a:rPr lang="en-US" dirty="0" smtClean="0"/>
              <a:t>Accessing Resources</a:t>
            </a:r>
          </a:p>
          <a:p>
            <a:endParaRPr lang="en-US" sz="800" dirty="0" smtClean="0"/>
          </a:p>
          <a:p>
            <a:endParaRPr lang="en-US" dirty="0"/>
          </a:p>
          <a:p>
            <a:r>
              <a:rPr lang="en-US" sz="2400" b="1" dirty="0"/>
              <a:t>COLLEAGUES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Work with a Mentors/Colleagues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Watch/Observe others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Ask questions, learn from their experience</a:t>
            </a:r>
            <a:endParaRPr lang="en-US" sz="800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2400" b="1" dirty="0"/>
              <a:t>LEADERS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Supervisors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Evaluators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Umpire Directors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126" y="2587945"/>
            <a:ext cx="3126890" cy="2345167"/>
          </a:xfrm>
          <a:prstGeom prst="rect">
            <a:avLst/>
          </a:prstGeom>
        </p:spPr>
      </p:pic>
      <p:pic>
        <p:nvPicPr>
          <p:cNvPr id="5" name="Google Shape;168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87126" y="963548"/>
            <a:ext cx="3126890" cy="20116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584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85800"/>
            <a:ext cx="8839201" cy="441252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139268"/>
            <a:ext cx="9144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/>
              <a:t>Baseball Canada </a:t>
            </a:r>
            <a:r>
              <a:rPr lang="mr-IN" sz="2100" dirty="0"/>
              <a:t>–</a:t>
            </a:r>
            <a:r>
              <a:rPr lang="en-US" sz="2100" dirty="0"/>
              <a:t> Supervisor Evaluation Matrix</a:t>
            </a:r>
            <a:endParaRPr lang="en-US" sz="21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57203"/>
            <a:ext cx="4141694" cy="464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426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4094" y="457203"/>
            <a:ext cx="4505662" cy="46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0" y="41705"/>
            <a:ext cx="9144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100" dirty="0" smtClean="0"/>
              <a:t>Game Supervision Tracking </a:t>
            </a:r>
            <a:r>
              <a:rPr lang="mr-IN" sz="2100" dirty="0" smtClean="0"/>
              <a:t>–</a:t>
            </a:r>
            <a:r>
              <a:rPr lang="en-CA" sz="2100" dirty="0" smtClean="0"/>
              <a:t> Summary Forms</a:t>
            </a:r>
            <a:endParaRPr lang="en-US" sz="21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57202"/>
            <a:ext cx="4290508" cy="4664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436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2908" y="457202"/>
            <a:ext cx="4561243" cy="466420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0" y="41705"/>
            <a:ext cx="9144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100" dirty="0" smtClean="0"/>
              <a:t>Baseball Canada Supervisor Meeting Agenda</a:t>
            </a:r>
            <a:endParaRPr lang="en-US" sz="21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731" y="708425"/>
            <a:ext cx="3190539" cy="44350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061" y="193058"/>
            <a:ext cx="89826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RESOURCES </a:t>
            </a:r>
            <a:r>
              <a:rPr lang="mr-IN" sz="2200" dirty="0" smtClean="0"/>
              <a:t>–</a:t>
            </a:r>
            <a:r>
              <a:rPr lang="en-US" sz="2200" dirty="0" smtClean="0"/>
              <a:t> Manuals with Matrix and Evaluation Standards</a:t>
            </a:r>
            <a:endParaRPr lang="en-US" sz="2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7323" y="415499"/>
            <a:ext cx="7008991" cy="472800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1"/>
            <a:ext cx="9144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100" dirty="0" err="1" smtClean="0"/>
              <a:t>MiLB</a:t>
            </a:r>
            <a:r>
              <a:rPr lang="en-CA" sz="2100" dirty="0" smtClean="0"/>
              <a:t> </a:t>
            </a:r>
            <a:r>
              <a:rPr lang="mr-IN" sz="2100" dirty="0" smtClean="0"/>
              <a:t>–</a:t>
            </a:r>
            <a:r>
              <a:rPr lang="en-CA" sz="2100" dirty="0" smtClean="0"/>
              <a:t> Evaluation Criteria</a:t>
            </a:r>
            <a:endParaRPr lang="en-US" sz="21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3317"/>
            <a:ext cx="4204447" cy="5007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406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04447" y="473530"/>
            <a:ext cx="4939553" cy="502687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0" y="1"/>
            <a:ext cx="9144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100" err="1" smtClean="0"/>
              <a:t>MiLB</a:t>
            </a:r>
            <a:r>
              <a:rPr lang="en-CA" sz="2100" smtClean="0"/>
              <a:t> </a:t>
            </a:r>
            <a:r>
              <a:rPr lang="mr-IN" sz="2100" smtClean="0"/>
              <a:t>–</a:t>
            </a:r>
            <a:r>
              <a:rPr lang="en-CA" sz="2100" smtClean="0"/>
              <a:t> Evaluation Criteria</a:t>
            </a:r>
            <a:endParaRPr lang="en-US" sz="21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416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5274" y="506186"/>
            <a:ext cx="4518725" cy="5528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90252"/>
            <a:ext cx="4636544" cy="554478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0" y="1"/>
            <a:ext cx="9144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100" err="1" smtClean="0"/>
              <a:t>MiLB</a:t>
            </a:r>
            <a:r>
              <a:rPr lang="en-CA" sz="2100" smtClean="0"/>
              <a:t> </a:t>
            </a:r>
            <a:r>
              <a:rPr lang="mr-IN" sz="2100" smtClean="0"/>
              <a:t>–</a:t>
            </a:r>
            <a:r>
              <a:rPr lang="en-CA" sz="2100" smtClean="0"/>
              <a:t> Evaluation Criteria</a:t>
            </a:r>
            <a:endParaRPr lang="en-US" sz="21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"/>
            <a:ext cx="9144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100" dirty="0" smtClean="0"/>
              <a:t>Baseball Canada Umpire Supervisor Evaluation</a:t>
            </a:r>
            <a:endParaRPr lang="en-US" sz="21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739" y="587829"/>
            <a:ext cx="3974523" cy="455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509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"/>
            <a:ext cx="9144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100" dirty="0" smtClean="0"/>
              <a:t>Softball Canada </a:t>
            </a:r>
            <a:r>
              <a:rPr lang="mr-IN" sz="2100" dirty="0" smtClean="0"/>
              <a:t>–</a:t>
            </a:r>
            <a:r>
              <a:rPr lang="en-CA" sz="2100" dirty="0" smtClean="0"/>
              <a:t> Evaluation Matrix</a:t>
            </a:r>
            <a:endParaRPr lang="en-US" sz="21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896" y="415498"/>
            <a:ext cx="3993196" cy="47280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06" y="415498"/>
            <a:ext cx="4175312" cy="472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99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"/>
            <a:ext cx="9144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100" dirty="0" smtClean="0"/>
              <a:t>WBSC Baseball </a:t>
            </a:r>
            <a:r>
              <a:rPr lang="mr-IN" sz="2100" dirty="0" smtClean="0"/>
              <a:t>–</a:t>
            </a:r>
            <a:r>
              <a:rPr lang="en-CA" sz="2100" dirty="0" smtClean="0"/>
              <a:t> Evaluation Criteria</a:t>
            </a:r>
            <a:endParaRPr lang="en-US" sz="21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172"/>
            <a:ext cx="3642102" cy="45883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129" y="555171"/>
            <a:ext cx="4282423" cy="45883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487" y="555171"/>
            <a:ext cx="4156923" cy="458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25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4442" y="819806"/>
            <a:ext cx="5630758" cy="432369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950701" y="-103524"/>
            <a:ext cx="25699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CA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Umpire</a:t>
            </a:r>
            <a:endParaRPr lang="en-CA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"/>
            <a:ext cx="9144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100" dirty="0"/>
              <a:t>WBSC </a:t>
            </a:r>
            <a:r>
              <a:rPr lang="en-CA" sz="2100" dirty="0" smtClean="0"/>
              <a:t>Softball </a:t>
            </a:r>
            <a:r>
              <a:rPr lang="mr-IN" sz="2100" dirty="0" smtClean="0"/>
              <a:t>–</a:t>
            </a:r>
            <a:r>
              <a:rPr lang="en-CA" sz="2100" dirty="0" smtClean="0"/>
              <a:t> </a:t>
            </a:r>
            <a:r>
              <a:rPr lang="en-CA" sz="2100" dirty="0"/>
              <a:t>Evaluation Criteria</a:t>
            </a:r>
            <a:endParaRPr lang="en-US" sz="21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37" y="415498"/>
            <a:ext cx="3724333" cy="47280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57" y="415498"/>
            <a:ext cx="3812721" cy="472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44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3204" y="391886"/>
            <a:ext cx="3806053" cy="475161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0" y="9047"/>
            <a:ext cx="9144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100" dirty="0" smtClean="0"/>
              <a:t>WBSC -  Umpire Evaluation Procedures</a:t>
            </a:r>
            <a:endParaRPr lang="en-US" sz="2100" dirty="0"/>
          </a:p>
        </p:txBody>
      </p:sp>
      <p:pic>
        <p:nvPicPr>
          <p:cNvPr id="471" name="Google Shape;471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91886"/>
            <a:ext cx="3603837" cy="4751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943" y="391885"/>
            <a:ext cx="3360057" cy="47516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2127" y="613186"/>
            <a:ext cx="7379746" cy="453031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6061" y="193058"/>
            <a:ext cx="89826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RESOURCES </a:t>
            </a:r>
            <a:r>
              <a:rPr lang="mr-IN" sz="2200" dirty="0" smtClean="0"/>
              <a:t>–</a:t>
            </a:r>
            <a:r>
              <a:rPr lang="en-US" sz="2200" dirty="0" smtClean="0"/>
              <a:t> </a:t>
            </a:r>
            <a:r>
              <a:rPr lang="en-US" sz="2200" dirty="0" smtClean="0"/>
              <a:t>Baseball Ontario Umpire Levels Progression </a:t>
            </a:r>
            <a:endParaRPr lang="en-US" sz="2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99"/>
          <p:cNvSpPr txBox="1"/>
          <p:nvPr/>
        </p:nvSpPr>
        <p:spPr>
          <a:xfrm>
            <a:off x="226525" y="45400"/>
            <a:ext cx="8741400" cy="57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Softball Alberta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chemeClr val="hlink"/>
                </a:solidFill>
                <a:hlinkClick r:id="rId3"/>
              </a:rPr>
              <a:t>https://www.softballalberta.ca/#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Softball Canada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chemeClr val="hlink"/>
                </a:solidFill>
                <a:hlinkClick r:id="rId4"/>
              </a:rPr>
              <a:t>https://softball.ca/programs/umpires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Baseball Ontario 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https://www.baseballontario.com/Umpires/program/Special.aspx?TopMenuID=10006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Baseball Alberta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chemeClr val="hlink"/>
                </a:solidFill>
                <a:hlinkClick r:id="rId6"/>
              </a:rPr>
              <a:t>http://www.baseballalberta.com/content/around-the-horn-zoom-sessions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Baseball Canada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chemeClr val="hlink"/>
                </a:solidFill>
                <a:hlinkClick r:id="rId7"/>
              </a:rPr>
              <a:t>http://umpire.baseball.ca/index.php?page=213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WBSC - Softball Umpires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chemeClr val="hlink"/>
                </a:solidFill>
                <a:hlinkClick r:id="rId8"/>
              </a:rPr>
              <a:t>https://www.wbsc.org/officials/softball-umpires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WBSC - Baseball Umpires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chemeClr val="hlink"/>
                </a:solidFill>
                <a:hlinkClick r:id="rId9"/>
              </a:rPr>
              <a:t>https://www.wbsc.org/officials/baseball-umpires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WBSC - Documents (Fitness Test, Rules, Umpire Manuals, </a:t>
            </a:r>
            <a:r>
              <a:rPr lang="en" dirty="0" smtClean="0"/>
              <a:t>etc.)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chemeClr val="hlink"/>
                </a:solidFill>
                <a:hlinkClick r:id="rId10"/>
              </a:rPr>
              <a:t>https://www.wbsc.org/documents/search?search=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76" y="168536"/>
            <a:ext cx="9036424" cy="4008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Self-Reflection - Self-Analysis </a:t>
            </a:r>
          </a:p>
          <a:p>
            <a:endParaRPr lang="en-US" sz="2800" dirty="0" smtClean="0"/>
          </a:p>
          <a:p>
            <a:endParaRPr lang="en-US" sz="2400" dirty="0" smtClean="0"/>
          </a:p>
          <a:p>
            <a:pPr marL="457200" indent="-457200">
              <a:buFont typeface="Wingdings" charset="2"/>
              <a:buChar char="§"/>
            </a:pPr>
            <a:r>
              <a:rPr lang="en-US" sz="2400" dirty="0" smtClean="0"/>
              <a:t>Getting </a:t>
            </a:r>
            <a:r>
              <a:rPr lang="en-US" sz="2400" dirty="0"/>
              <a:t>feedback is important and </a:t>
            </a:r>
            <a:r>
              <a:rPr lang="en-US" sz="2400" dirty="0" smtClean="0"/>
              <a:t>vital to develop </a:t>
            </a:r>
          </a:p>
          <a:p>
            <a:pPr marL="457200" indent="-457200">
              <a:buFont typeface="Wingdings" charset="2"/>
              <a:buChar char="§"/>
            </a:pPr>
            <a:endParaRPr lang="en-US" sz="2400" dirty="0"/>
          </a:p>
          <a:p>
            <a:pPr marL="457200" indent="-457200">
              <a:buFont typeface="Wingdings" charset="2"/>
              <a:buChar char="§"/>
            </a:pPr>
            <a:r>
              <a:rPr lang="en-US" sz="2400" dirty="0" smtClean="0"/>
              <a:t>Colleagues or Leaders are not always available </a:t>
            </a:r>
            <a:endParaRPr lang="en-US" sz="2400" dirty="0"/>
          </a:p>
          <a:p>
            <a:pPr marL="457200" indent="-457200">
              <a:buFont typeface="Wingdings" charset="2"/>
              <a:buChar char="§"/>
            </a:pPr>
            <a:endParaRPr lang="en-US" sz="2400" b="1" dirty="0" smtClean="0"/>
          </a:p>
          <a:p>
            <a:pPr marL="457200" indent="-457200">
              <a:buFont typeface="Wingdings" charset="2"/>
              <a:buChar char="§"/>
            </a:pPr>
            <a:endParaRPr lang="en-US" sz="2400" b="1" dirty="0" smtClean="0"/>
          </a:p>
          <a:p>
            <a:r>
              <a:rPr lang="en-US" sz="2400" b="1" dirty="0" smtClean="0"/>
              <a:t>Analyze </a:t>
            </a:r>
            <a:r>
              <a:rPr lang="en-US" sz="2400" b="1" dirty="0"/>
              <a:t>your own performance and reflect </a:t>
            </a:r>
            <a:r>
              <a:rPr lang="en-US" sz="2400" b="1" dirty="0" smtClean="0"/>
              <a:t>how you did. Use this information to set your goals</a:t>
            </a:r>
            <a:r>
              <a:rPr lang="en-US" sz="2400" b="1" dirty="0"/>
              <a:t>. </a:t>
            </a:r>
            <a:endParaRPr lang="en-US" sz="2400" b="1" dirty="0" smtClean="0"/>
          </a:p>
          <a:p>
            <a:pPr marL="171450" indent="-171450">
              <a:buFont typeface="Wingdings" charset="2"/>
              <a:buChar char="§"/>
            </a:pP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324848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76" y="168536"/>
            <a:ext cx="90364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Self-Reflection - Self-Analysis </a:t>
            </a:r>
          </a:p>
          <a:p>
            <a:endParaRPr lang="en-US" sz="800" dirty="0" smtClean="0"/>
          </a:p>
          <a:p>
            <a:endParaRPr lang="en-US" sz="800" dirty="0"/>
          </a:p>
          <a:p>
            <a:endParaRPr lang="en-US" sz="800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PRACTICE - PRACTICE </a:t>
            </a:r>
            <a:r>
              <a:rPr lang="mr-IN" sz="2400" dirty="0" smtClean="0"/>
              <a:t>–</a:t>
            </a:r>
            <a:r>
              <a:rPr lang="en-US" sz="2400" dirty="0" smtClean="0"/>
              <a:t> PRACTICE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Mechanically sound plate </a:t>
            </a:r>
            <a:r>
              <a:rPr lang="en-US" sz="2400" dirty="0" smtClean="0"/>
              <a:t>stance - </a:t>
            </a:r>
            <a:r>
              <a:rPr lang="en-US" sz="2400" dirty="0"/>
              <a:t>Video is a great </a:t>
            </a:r>
            <a:r>
              <a:rPr lang="en-US" sz="2400" dirty="0" smtClean="0"/>
              <a:t>tool</a:t>
            </a:r>
            <a:endParaRPr lang="en-US" sz="2400" dirty="0"/>
          </a:p>
          <a:p>
            <a:pPr marL="342900" indent="-342900">
              <a:buFont typeface="Arial" charset="0"/>
              <a:buChar char="•"/>
            </a:pPr>
            <a:endParaRPr lang="en-US" sz="2400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Maintaining </a:t>
            </a:r>
            <a:r>
              <a:rPr lang="en-US" sz="2400" dirty="0" smtClean="0"/>
              <a:t>plate stance - Fatigue </a:t>
            </a:r>
            <a:r>
              <a:rPr lang="en-US" sz="2400" dirty="0"/>
              <a:t>or lack of leg strength</a:t>
            </a:r>
            <a:r>
              <a:rPr lang="en-US" sz="2400" dirty="0" smtClean="0"/>
              <a:t>?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Head height too high or low or in a different spot every pitch? </a:t>
            </a:r>
            <a:endParaRPr lang="en-US" sz="2400" dirty="0" smtClean="0"/>
          </a:p>
          <a:p>
            <a:pPr marL="342900" indent="-342900">
              <a:buFont typeface="Arial" charset="0"/>
              <a:buChar char="•"/>
            </a:pPr>
            <a:endParaRPr lang="en-US" sz="2400" dirty="0" smtClean="0"/>
          </a:p>
          <a:p>
            <a:r>
              <a:rPr lang="en-US" sz="2400" b="1" dirty="0" smtClean="0"/>
              <a:t>Often </a:t>
            </a:r>
            <a:r>
              <a:rPr lang="en-US" sz="2400" b="1" dirty="0"/>
              <a:t>an inconsistent strike zone is a result of mechanical issues with the umpire’s plate stance. </a:t>
            </a:r>
          </a:p>
        </p:txBody>
      </p:sp>
    </p:spTree>
    <p:extLst>
      <p:ext uri="{BB962C8B-B14F-4D97-AF65-F5344CB8AC3E}">
        <p14:creationId xmlns:p14="http://schemas.microsoft.com/office/powerpoint/2010/main" val="1172077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76" y="168536"/>
            <a:ext cx="9036424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Self-Reflection - Self-Analysis </a:t>
            </a:r>
          </a:p>
          <a:p>
            <a:endParaRPr lang="en-US" sz="1300" b="1" dirty="0"/>
          </a:p>
          <a:p>
            <a:endParaRPr lang="en-US" sz="1300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Consistent </a:t>
            </a:r>
            <a:r>
              <a:rPr lang="en-US" sz="2400" dirty="0"/>
              <a:t>plate stance </a:t>
            </a:r>
            <a:r>
              <a:rPr lang="en-US" sz="2400" dirty="0" smtClean="0"/>
              <a:t>- more </a:t>
            </a:r>
            <a:r>
              <a:rPr lang="en-US" sz="2400" dirty="0"/>
              <a:t>consistent strike </a:t>
            </a:r>
            <a:r>
              <a:rPr lang="en-US" sz="2400" dirty="0" smtClean="0"/>
              <a:t>zone 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Practice seeing pitches - different speeds, movement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Work with different catchers - different styles, size 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Learn to work and adapt to changed</a:t>
            </a:r>
          </a:p>
          <a:p>
            <a:endParaRPr lang="en-US" sz="2400" dirty="0" smtClean="0"/>
          </a:p>
          <a:p>
            <a:r>
              <a:rPr lang="en-US" sz="2400" b="1" dirty="0" smtClean="0"/>
              <a:t>Many umpires initially struggle when they move to a higher level of baseball - speed and  movement of pitches.  </a:t>
            </a:r>
          </a:p>
          <a:p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80327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76" y="168536"/>
            <a:ext cx="9036424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Self-Reflection - Self-Analysis </a:t>
            </a:r>
          </a:p>
          <a:p>
            <a:endParaRPr lang="en-US" sz="1300" dirty="0" smtClean="0"/>
          </a:p>
          <a:p>
            <a:r>
              <a:rPr lang="en-US" sz="1300" b="1" dirty="0"/>
              <a:t> </a:t>
            </a:r>
            <a:endParaRPr lang="en-US" sz="2400" b="1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Cage work (machine or pitchers working </a:t>
            </a:r>
            <a:r>
              <a:rPr lang="en-US" sz="2400" dirty="0"/>
              <a:t>out </a:t>
            </a:r>
            <a:r>
              <a:rPr lang="en-US" sz="2400" dirty="0" smtClean="0"/>
              <a:t>pre-season)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I</a:t>
            </a:r>
            <a:r>
              <a:rPr lang="en-US" sz="2400" dirty="0" smtClean="0"/>
              <a:t>nter-squad </a:t>
            </a:r>
            <a:r>
              <a:rPr lang="en-US" sz="2400" dirty="0"/>
              <a:t>games or </a:t>
            </a:r>
            <a:r>
              <a:rPr lang="en-US" sz="2400" dirty="0" smtClean="0"/>
              <a:t>exhibition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Track in your </a:t>
            </a:r>
            <a:r>
              <a:rPr lang="en-US" sz="2400" dirty="0"/>
              <a:t>umpire’s </a:t>
            </a:r>
            <a:r>
              <a:rPr lang="en-US" sz="2400" dirty="0" smtClean="0"/>
              <a:t>journal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Record your performance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 smtClean="0"/>
          </a:p>
          <a:p>
            <a:r>
              <a:rPr lang="en-US" sz="2400" b="1" dirty="0" smtClean="0"/>
              <a:t>If </a:t>
            </a:r>
            <a:r>
              <a:rPr lang="en-US" sz="2400" b="1" dirty="0"/>
              <a:t>your goal is to improve an aspect of your </a:t>
            </a:r>
            <a:r>
              <a:rPr lang="en-US" sz="2400" b="1" dirty="0" smtClean="0"/>
              <a:t>officiating - write </a:t>
            </a:r>
            <a:r>
              <a:rPr lang="en-US" sz="2400" b="1" dirty="0"/>
              <a:t>down these goals and track your progress</a:t>
            </a:r>
            <a:r>
              <a:rPr lang="en-US" sz="2400" b="1" dirty="0" smtClean="0"/>
              <a:t>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1200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6992" y="985837"/>
            <a:ext cx="2349794" cy="4150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5217" y="985837"/>
            <a:ext cx="2771775" cy="2908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74" y="985837"/>
            <a:ext cx="3675743" cy="29084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4245" y="266724"/>
            <a:ext cx="83694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SELF </a:t>
            </a:r>
            <a:r>
              <a:rPr lang="mr-IN" sz="2200" dirty="0" smtClean="0"/>
              <a:t>–</a:t>
            </a:r>
            <a:r>
              <a:rPr lang="en-CA" sz="2200" dirty="0" smtClean="0"/>
              <a:t> </a:t>
            </a:r>
            <a:r>
              <a:rPr lang="en-US" sz="2200" dirty="0" smtClean="0"/>
              <a:t>Analysis, Reflection and Goal Setting</a:t>
            </a:r>
            <a:endParaRPr lang="en-US" sz="2200" dirty="0"/>
          </a:p>
        </p:txBody>
      </p:sp>
      <p:sp>
        <p:nvSpPr>
          <p:cNvPr id="6" name="Rectangle 5"/>
          <p:cNvSpPr/>
          <p:nvPr/>
        </p:nvSpPr>
        <p:spPr>
          <a:xfrm>
            <a:off x="344245" y="3838343"/>
            <a:ext cx="578761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8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Dream Big</a:t>
            </a:r>
            <a:endParaRPr lang="en-CA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5305" y="178244"/>
            <a:ext cx="90686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/>
              <a:t>SELF </a:t>
            </a:r>
            <a:r>
              <a:rPr lang="mr-IN" sz="2100" dirty="0" smtClean="0"/>
              <a:t>–</a:t>
            </a:r>
            <a:r>
              <a:rPr lang="en-CA" sz="2100" dirty="0" smtClean="0"/>
              <a:t> </a:t>
            </a:r>
            <a:r>
              <a:rPr lang="en-US" sz="2100" dirty="0" smtClean="0"/>
              <a:t>Keep a Journal or Log </a:t>
            </a:r>
            <a:r>
              <a:rPr lang="mr-IN" sz="2100" dirty="0" smtClean="0"/>
              <a:t>–</a:t>
            </a:r>
            <a:r>
              <a:rPr lang="en-US" sz="2100" dirty="0" smtClean="0"/>
              <a:t> Write it Down</a:t>
            </a:r>
            <a:endParaRPr lang="en-US" sz="21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204" y="627304"/>
            <a:ext cx="6021593" cy="451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20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4" y="600756"/>
            <a:ext cx="3517900" cy="4542743"/>
          </a:xfrm>
          <a:prstGeom prst="rect">
            <a:avLst/>
          </a:prstGeom>
        </p:spPr>
      </p:pic>
      <p:pic>
        <p:nvPicPr>
          <p:cNvPr id="4" name="Google Shape;345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2722" y="600755"/>
            <a:ext cx="3575024" cy="454274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75305" y="178244"/>
            <a:ext cx="90686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/>
              <a:t>SELF </a:t>
            </a:r>
            <a:r>
              <a:rPr lang="mr-IN" sz="2100" dirty="0" smtClean="0"/>
              <a:t>–</a:t>
            </a:r>
            <a:r>
              <a:rPr lang="en-CA" sz="2100" dirty="0" smtClean="0"/>
              <a:t> </a:t>
            </a:r>
            <a:r>
              <a:rPr lang="en-US" sz="2100" dirty="0" smtClean="0"/>
              <a:t>Set SMART Goals, Review, Revise</a:t>
            </a:r>
            <a:endParaRPr lang="en-US" sz="2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77" y="1393503"/>
            <a:ext cx="4443952" cy="295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68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4035</TotalTime>
  <Words>968</Words>
  <Application>Microsoft Macintosh PowerPoint</Application>
  <PresentationFormat>On-screen Show (16:9)</PresentationFormat>
  <Paragraphs>260</Paragraphs>
  <Slides>67</Slides>
  <Notes>67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1" baseType="lpstr">
      <vt:lpstr>Calibri</vt:lpstr>
      <vt:lpstr>Wingdings</vt:lpstr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Lisa will share her knowledge and expertise from an evaluator’s perspective providing tips and strategies on giving evaluations as well as from an umpire's perspective for umpires to self-analyze their own officiating when not being formally supervised.</dc:title>
  <cp:lastModifiedBy>Chris Savaglio</cp:lastModifiedBy>
  <cp:revision>155</cp:revision>
  <cp:lastPrinted>2021-02-28T00:05:17Z</cp:lastPrinted>
  <dcterms:modified xsi:type="dcterms:W3CDTF">2021-02-28T20:56:42Z</dcterms:modified>
</cp:coreProperties>
</file>