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5" r:id="rId3"/>
    <p:sldId id="258" r:id="rId4"/>
    <p:sldId id="261" r:id="rId5"/>
    <p:sldId id="260" r:id="rId6"/>
    <p:sldId id="265" r:id="rId7"/>
    <p:sldId id="287" r:id="rId8"/>
    <p:sldId id="270" r:id="rId9"/>
    <p:sldId id="257" r:id="rId10"/>
    <p:sldId id="267" r:id="rId11"/>
    <p:sldId id="268" r:id="rId12"/>
    <p:sldId id="272" r:id="rId13"/>
    <p:sldId id="273" r:id="rId14"/>
    <p:sldId id="271" r:id="rId15"/>
    <p:sldId id="274" r:id="rId16"/>
    <p:sldId id="275" r:id="rId17"/>
    <p:sldId id="278" r:id="rId18"/>
    <p:sldId id="279" r:id="rId19"/>
    <p:sldId id="276" r:id="rId20"/>
    <p:sldId id="280" r:id="rId21"/>
    <p:sldId id="281" r:id="rId22"/>
    <p:sldId id="282" r:id="rId23"/>
    <p:sldId id="283" r:id="rId24"/>
    <p:sldId id="284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4" autoAdjust="0"/>
    <p:restoredTop sz="92121" autoAdjust="0"/>
  </p:normalViewPr>
  <p:slideViewPr>
    <p:cSldViewPr snapToGrid="0">
      <p:cViewPr varScale="1">
        <p:scale>
          <a:sx n="84" d="100"/>
          <a:sy n="84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38145-FCEC-4616-9481-DBAEDC775E9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5582B-6F0F-4384-8933-F1E29AF6EF3B}">
      <dgm:prSet phldrT="[Text]"/>
      <dgm:spPr>
        <a:xfrm>
          <a:off x="78884" y="868548"/>
          <a:ext cx="8813952" cy="1283178"/>
        </a:xfrm>
        <a:prstGeom prst="rightArrow">
          <a:avLst>
            <a:gd name="adj1" fmla="val 50000"/>
            <a:gd name="adj2" fmla="val 50000"/>
          </a:avLst>
        </a:prstGeom>
        <a:solidFill>
          <a:srgbClr val="A2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If Baseball 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Canada (NSO)….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F77EA3-AEA0-4AB9-A456-DCAE422500E9}" type="parTrans" cxnId="{CF8DBF02-CEA1-4922-BECC-5E5C4FF832B4}">
      <dgm:prSet/>
      <dgm:spPr/>
      <dgm:t>
        <a:bodyPr/>
        <a:lstStyle/>
        <a:p>
          <a:endParaRPr lang="en-US"/>
        </a:p>
      </dgm:t>
    </dgm:pt>
    <dgm:pt modelId="{270CBEAF-D586-4ACE-B93C-95DF4791BE62}" type="sibTrans" cxnId="{CF8DBF02-CEA1-4922-BECC-5E5C4FF832B4}">
      <dgm:prSet/>
      <dgm:spPr/>
      <dgm:t>
        <a:bodyPr/>
        <a:lstStyle/>
        <a:p>
          <a:endParaRPr lang="en-US"/>
        </a:p>
      </dgm:t>
    </dgm:pt>
    <dgm:pt modelId="{AF9570E1-7463-4F68-B2A9-C7736C86D189}">
      <dgm:prSet phldrT="[Text]" custT="1"/>
      <dgm:spPr>
        <a:xfrm>
          <a:off x="78884" y="1860158"/>
          <a:ext cx="2031615" cy="237349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Endorses and promotes the development of MENTORSHIP programs at the provincial level</a:t>
          </a:r>
        </a:p>
      </dgm:t>
    </dgm:pt>
    <dgm:pt modelId="{F31152A7-7682-42B8-B688-916A9E52638C}" type="parTrans" cxnId="{E4CAD289-4520-4BB7-8C6B-EACAE7834A3E}">
      <dgm:prSet/>
      <dgm:spPr/>
      <dgm:t>
        <a:bodyPr/>
        <a:lstStyle/>
        <a:p>
          <a:endParaRPr lang="en-US"/>
        </a:p>
      </dgm:t>
    </dgm:pt>
    <dgm:pt modelId="{33EAF7F5-0D46-416F-84A7-BD1C33C165DF}" type="sibTrans" cxnId="{E4CAD289-4520-4BB7-8C6B-EACAE7834A3E}">
      <dgm:prSet/>
      <dgm:spPr/>
      <dgm:t>
        <a:bodyPr/>
        <a:lstStyle/>
        <a:p>
          <a:endParaRPr lang="en-US"/>
        </a:p>
      </dgm:t>
    </dgm:pt>
    <dgm:pt modelId="{C7E7C34E-B829-467B-94CE-B7FE5236FE79}">
      <dgm:prSet phldrT="[Text]"/>
      <dgm:spPr>
        <a:xfrm>
          <a:off x="2090086" y="1520551"/>
          <a:ext cx="6782336" cy="1283178"/>
        </a:xfrm>
        <a:prstGeom prst="rightArrow">
          <a:avLst>
            <a:gd name="adj1" fmla="val 50000"/>
            <a:gd name="adj2" fmla="val 5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Provincial (PSO) organizations will</a:t>
          </a:r>
        </a:p>
      </dgm:t>
    </dgm:pt>
    <dgm:pt modelId="{B5641146-B1FB-48D4-BA96-2C7BA6901044}" type="parTrans" cxnId="{C5A7EFC0-58E2-4CC7-B41A-10EA9009F5F4}">
      <dgm:prSet/>
      <dgm:spPr/>
      <dgm:t>
        <a:bodyPr/>
        <a:lstStyle/>
        <a:p>
          <a:endParaRPr lang="en-US"/>
        </a:p>
      </dgm:t>
    </dgm:pt>
    <dgm:pt modelId="{E7D78FC0-52DE-4EC2-9503-408FAF328DE0}" type="sibTrans" cxnId="{C5A7EFC0-58E2-4CC7-B41A-10EA9009F5F4}">
      <dgm:prSet/>
      <dgm:spPr/>
      <dgm:t>
        <a:bodyPr/>
        <a:lstStyle/>
        <a:p>
          <a:endParaRPr lang="en-US"/>
        </a:p>
      </dgm:t>
    </dgm:pt>
    <dgm:pt modelId="{6877BAD9-D760-40F9-92B5-4DEB762AC631}">
      <dgm:prSet phldrT="[Text]" custT="1"/>
      <dgm:spPr>
        <a:xfrm>
          <a:off x="2130898" y="2481562"/>
          <a:ext cx="2031615" cy="231299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*establish</a:t>
          </a: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framework and options for delivery</a:t>
          </a:r>
        </a:p>
        <a:p>
          <a:pPr>
            <a:buNone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*define standards and competencies</a:t>
          </a:r>
        </a:p>
        <a:p>
          <a:pPr>
            <a:buNone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*work within the sport to ensure ZERO tolerance for umpire abuse</a:t>
          </a:r>
        </a:p>
        <a:p>
          <a:pPr>
            <a:buNone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*incentivize local associations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549E1F-3724-4C3D-9DCF-A2A7E59A828B}" type="parTrans" cxnId="{A30BB95F-00C0-4F34-937B-FF705B25FD5E}">
      <dgm:prSet/>
      <dgm:spPr/>
      <dgm:t>
        <a:bodyPr/>
        <a:lstStyle/>
        <a:p>
          <a:endParaRPr lang="en-US"/>
        </a:p>
      </dgm:t>
    </dgm:pt>
    <dgm:pt modelId="{C7948059-4A14-4EE4-A4F3-5C96B18994CB}" type="sibTrans" cxnId="{A30BB95F-00C0-4F34-937B-FF705B25FD5E}">
      <dgm:prSet/>
      <dgm:spPr/>
      <dgm:t>
        <a:bodyPr/>
        <a:lstStyle/>
        <a:p>
          <a:endParaRPr lang="en-US"/>
        </a:p>
      </dgm:t>
    </dgm:pt>
    <dgm:pt modelId="{0C0223B7-5EAC-4418-930C-C0C6B8EAFAE3}">
      <dgm:prSet phldrT="[Text]"/>
      <dgm:spPr>
        <a:xfrm>
          <a:off x="4182925" y="2152151"/>
          <a:ext cx="4750720" cy="1283178"/>
        </a:xfrm>
        <a:prstGeom prst="rightArrow">
          <a:avLst>
            <a:gd name="adj1" fmla="val 50000"/>
            <a:gd name="adj2" fmla="val 50000"/>
          </a:avLst>
        </a:prstGeo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local (LSO) associations will</a:t>
          </a:r>
        </a:p>
      </dgm:t>
    </dgm:pt>
    <dgm:pt modelId="{A99C33C5-946F-4C1B-8E13-95F203D8457C}" type="parTrans" cxnId="{2D11507A-3A3C-488C-9A59-6CEC1A021339}">
      <dgm:prSet/>
      <dgm:spPr/>
      <dgm:t>
        <a:bodyPr/>
        <a:lstStyle/>
        <a:p>
          <a:endParaRPr lang="en-US"/>
        </a:p>
      </dgm:t>
    </dgm:pt>
    <dgm:pt modelId="{246CEE9E-3ED3-4BB8-9B20-0EF263BE8488}" type="sibTrans" cxnId="{2D11507A-3A3C-488C-9A59-6CEC1A021339}">
      <dgm:prSet/>
      <dgm:spPr/>
      <dgm:t>
        <a:bodyPr/>
        <a:lstStyle/>
        <a:p>
          <a:endParaRPr lang="en-US"/>
        </a:p>
      </dgm:t>
    </dgm:pt>
    <dgm:pt modelId="{488BD925-25A8-4073-92D2-BFD0F265CAAE}">
      <dgm:prSet phldrT="[Text]" custT="1"/>
      <dgm:spPr>
        <a:xfrm>
          <a:off x="4193130" y="3137225"/>
          <a:ext cx="2031615" cy="232846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*identify mentors</a:t>
          </a:r>
        </a:p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*mentors will receive approved provincial training</a:t>
          </a:r>
        </a:p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*identify best model of delivery</a:t>
          </a:r>
        </a:p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*track and monitor progress at this level</a:t>
          </a:r>
        </a:p>
      </dgm:t>
    </dgm:pt>
    <dgm:pt modelId="{59DAFCEC-9333-41C4-8B26-523B70A65BFB}" type="parTrans" cxnId="{ECBA715A-D401-4A08-A025-3DAF568C85E3}">
      <dgm:prSet/>
      <dgm:spPr/>
      <dgm:t>
        <a:bodyPr/>
        <a:lstStyle/>
        <a:p>
          <a:endParaRPr lang="en-US"/>
        </a:p>
      </dgm:t>
    </dgm:pt>
    <dgm:pt modelId="{9BEB9F2D-837A-42ED-8D6E-729B1D043FC2}" type="sibTrans" cxnId="{ECBA715A-D401-4A08-A025-3DAF568C85E3}">
      <dgm:prSet/>
      <dgm:spPr/>
      <dgm:t>
        <a:bodyPr/>
        <a:lstStyle/>
        <a:p>
          <a:endParaRPr lang="en-US"/>
        </a:p>
      </dgm:t>
    </dgm:pt>
    <dgm:pt modelId="{1146E209-CFE9-4988-A749-D0CA35A6B388}">
      <dgm:prSet/>
      <dgm:spPr>
        <a:xfrm>
          <a:off x="6252617" y="2791130"/>
          <a:ext cx="2719104" cy="1283178"/>
        </a:xfrm>
        <a:prstGeom prst="rightArrow">
          <a:avLst>
            <a:gd name="adj1" fmla="val 50000"/>
            <a:gd name="adj2" fmla="val 5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Umpires will</a:t>
          </a:r>
        </a:p>
      </dgm:t>
    </dgm:pt>
    <dgm:pt modelId="{A6ED16E5-E1E4-4425-A2DA-2FC300026254}" type="parTrans" cxnId="{DA0BC8E1-7A39-402D-AE6B-946A82B8D12B}">
      <dgm:prSet/>
      <dgm:spPr/>
      <dgm:t>
        <a:bodyPr/>
        <a:lstStyle/>
        <a:p>
          <a:endParaRPr lang="en-US"/>
        </a:p>
      </dgm:t>
    </dgm:pt>
    <dgm:pt modelId="{64A4D99F-79C2-46FE-BF40-5486AC93AEC9}" type="sibTrans" cxnId="{DA0BC8E1-7A39-402D-AE6B-946A82B8D12B}">
      <dgm:prSet/>
      <dgm:spPr/>
      <dgm:t>
        <a:bodyPr/>
        <a:lstStyle/>
        <a:p>
          <a:endParaRPr lang="en-US"/>
        </a:p>
      </dgm:t>
    </dgm:pt>
    <dgm:pt modelId="{8CBCB76B-68A4-463E-8A13-58137058AB56}">
      <dgm:prSet custT="1"/>
      <dgm:spPr>
        <a:xfrm>
          <a:off x="6280421" y="3765296"/>
          <a:ext cx="1967505" cy="235575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en-US" sz="1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Have a safe place to learn and develop</a:t>
          </a:r>
        </a:p>
        <a:p>
          <a:pPr>
            <a:buNone/>
          </a:pPr>
          <a:r>
            <a:rPr lang="en-US" sz="1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*receive ongoing feedback after their pre-season clinic</a:t>
          </a:r>
        </a:p>
        <a:p>
          <a:pPr>
            <a:buNone/>
          </a:pPr>
          <a:r>
            <a:rPr lang="en-US" sz="1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*be connected to more experienced umpires</a:t>
          </a:r>
        </a:p>
        <a:p>
          <a:pPr>
            <a:buNone/>
          </a:pPr>
          <a:r>
            <a:rPr lang="en-US" sz="1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*will have FUN, experience success and STAY</a:t>
          </a:r>
        </a:p>
      </dgm:t>
    </dgm:pt>
    <dgm:pt modelId="{620DAE38-9390-4861-A0BF-FAA3BDB1F98D}" type="parTrans" cxnId="{7FD92458-A778-4A01-8E03-B2B62E71D66C}">
      <dgm:prSet/>
      <dgm:spPr/>
      <dgm:t>
        <a:bodyPr/>
        <a:lstStyle/>
        <a:p>
          <a:endParaRPr lang="en-US"/>
        </a:p>
      </dgm:t>
    </dgm:pt>
    <dgm:pt modelId="{694BD9B6-1174-435D-8F37-CCDFF5F1C10D}" type="sibTrans" cxnId="{7FD92458-A778-4A01-8E03-B2B62E71D66C}">
      <dgm:prSet/>
      <dgm:spPr/>
      <dgm:t>
        <a:bodyPr/>
        <a:lstStyle/>
        <a:p>
          <a:endParaRPr lang="en-US"/>
        </a:p>
      </dgm:t>
    </dgm:pt>
    <dgm:pt modelId="{5C943B26-A0A3-40A3-A3AA-2918155966C8}">
      <dgm:prSet phldrT="[Text]" custT="1"/>
      <dgm:spPr>
        <a:xfrm>
          <a:off x="2130898" y="2481562"/>
          <a:ext cx="2031615" cy="231299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*Provide resources, ongoing support and monitoring</a:t>
          </a:r>
          <a:endParaRPr lang="en-US" sz="18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US" sz="18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DB1A79-15DB-43E0-8DB4-1DF160880F9B}" type="parTrans" cxnId="{17474AFC-7A8A-412A-87DD-B8A27DA8536F}">
      <dgm:prSet/>
      <dgm:spPr/>
      <dgm:t>
        <a:bodyPr/>
        <a:lstStyle/>
        <a:p>
          <a:endParaRPr lang="en-US"/>
        </a:p>
      </dgm:t>
    </dgm:pt>
    <dgm:pt modelId="{43EA7A83-15C9-41B1-9152-7439CE948343}" type="sibTrans" cxnId="{17474AFC-7A8A-412A-87DD-B8A27DA8536F}">
      <dgm:prSet/>
      <dgm:spPr/>
      <dgm:t>
        <a:bodyPr/>
        <a:lstStyle/>
        <a:p>
          <a:endParaRPr lang="en-US"/>
        </a:p>
      </dgm:t>
    </dgm:pt>
    <dgm:pt modelId="{E59158B8-9A60-4F7B-AEE5-30A32E27686B}" type="pres">
      <dgm:prSet presAssocID="{80338145-FCEC-4616-9481-DBAEDC775E9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74E1DAF-B7E2-46D3-8569-7866B037F209}" type="pres">
      <dgm:prSet presAssocID="{0DA5582B-6F0F-4384-8933-F1E29AF6EF3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C2B744C-E1D0-442D-A709-E8CC655597A9}" type="pres">
      <dgm:prSet presAssocID="{0DA5582B-6F0F-4384-8933-F1E29AF6EF3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B5BBE8B3-4085-492B-987D-19BC1E811095}" type="pres">
      <dgm:prSet presAssocID="{C7E7C34E-B829-467B-94CE-B7FE5236FE79}" presName="parentText2" presStyleLbl="node1" presStyleIdx="1" presStyleCnt="4" custLinFactNeighborX="-301" custLinFactNeighborY="17490">
        <dgm:presLayoutVars>
          <dgm:chMax/>
          <dgm:chPref val="3"/>
          <dgm:bulletEnabled val="1"/>
        </dgm:presLayoutVars>
      </dgm:prSet>
      <dgm:spPr/>
    </dgm:pt>
    <dgm:pt modelId="{58A1BE17-D52E-4A94-9CFF-50967001667C}" type="pres">
      <dgm:prSet presAssocID="{C7E7C34E-B829-467B-94CE-B7FE5236FE79}" presName="childText2" presStyleLbl="solidAlignAcc1" presStyleIdx="1" presStyleCnt="4" custScaleY="100819" custLinFactNeighborX="1004" custLinFactNeighborY="838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9C85EB6-E472-4CFA-B6A4-BD7BEF2C5E9D}" type="pres">
      <dgm:prSet presAssocID="{0C0223B7-5EAC-4418-930C-C0C6B8EAFAE3}" presName="parentText3" presStyleLbl="node1" presStyleIdx="2" presStyleCnt="4" custLinFactNeighborX="859" custLinFactNeighborY="33390">
        <dgm:presLayoutVars>
          <dgm:chMax/>
          <dgm:chPref val="3"/>
          <dgm:bulletEnabled val="1"/>
        </dgm:presLayoutVars>
      </dgm:prSet>
      <dgm:spPr/>
    </dgm:pt>
    <dgm:pt modelId="{047CA05F-3F1E-4879-8F1A-546F2038293E}" type="pres">
      <dgm:prSet presAssocID="{0C0223B7-5EAC-4418-930C-C0C6B8EAFAE3}" presName="childText3" presStyleLbl="solidAlignAcc1" presStyleIdx="2" presStyleCnt="4" custLinFactNeighborX="2511" custLinFactNeighborY="18120">
        <dgm:presLayoutVars>
          <dgm:chMax val="0"/>
          <dgm:chPref val="0"/>
          <dgm:bulletEnabled val="1"/>
        </dgm:presLayoutVars>
      </dgm:prSet>
      <dgm:spPr/>
    </dgm:pt>
    <dgm:pt modelId="{A50B6474-1109-48EA-8DD7-33E7CE99B884}" type="pres">
      <dgm:prSet presAssocID="{1146E209-CFE9-4988-A749-D0CA35A6B388}" presName="parentText4" presStyleLbl="node1" presStyleIdx="3" presStyleCnt="4" custLinFactNeighborX="3830" custLinFactNeighborY="49865">
        <dgm:presLayoutVars>
          <dgm:chMax/>
          <dgm:chPref val="3"/>
          <dgm:bulletEnabled val="1"/>
        </dgm:presLayoutVars>
      </dgm:prSet>
      <dgm:spPr/>
    </dgm:pt>
    <dgm:pt modelId="{4083CED4-6EEE-497B-9AD0-B0F4DDA349FF}" type="pres">
      <dgm:prSet presAssocID="{1146E209-CFE9-4988-A749-D0CA35A6B388}" presName="childText4" presStyleLbl="solidAlignAcc1" presStyleIdx="3" presStyleCnt="4" custScaleX="95970" custScaleY="90423" custLinFactNeighborX="3189" custLinFactNeighborY="26421">
        <dgm:presLayoutVars>
          <dgm:chMax val="0"/>
          <dgm:chPref val="0"/>
          <dgm:bulletEnabled val="1"/>
        </dgm:presLayoutVars>
      </dgm:prSet>
      <dgm:spPr/>
    </dgm:pt>
  </dgm:ptLst>
  <dgm:cxnLst>
    <dgm:cxn modelId="{F33F6202-1899-45E1-A8CF-1112AD9E6533}" type="presOf" srcId="{80338145-FCEC-4616-9481-DBAEDC775E96}" destId="{E59158B8-9A60-4F7B-AEE5-30A32E27686B}" srcOrd="0" destOrd="0" presId="urn:microsoft.com/office/officeart/2009/3/layout/IncreasingArrowsProcess"/>
    <dgm:cxn modelId="{CF8DBF02-CEA1-4922-BECC-5E5C4FF832B4}" srcId="{80338145-FCEC-4616-9481-DBAEDC775E96}" destId="{0DA5582B-6F0F-4384-8933-F1E29AF6EF3B}" srcOrd="0" destOrd="0" parTransId="{A6F77EA3-AEA0-4AB9-A456-DCAE422500E9}" sibTransId="{270CBEAF-D586-4ACE-B93C-95DF4791BE62}"/>
    <dgm:cxn modelId="{F8678E1C-9451-4F76-AA98-B5E7F327B84A}" type="presOf" srcId="{8CBCB76B-68A4-463E-8A13-58137058AB56}" destId="{4083CED4-6EEE-497B-9AD0-B0F4DDA349FF}" srcOrd="0" destOrd="0" presId="urn:microsoft.com/office/officeart/2009/3/layout/IncreasingArrowsProcess"/>
    <dgm:cxn modelId="{B304FA1F-C6BF-439F-A79A-56A19BF302CA}" type="presOf" srcId="{C7E7C34E-B829-467B-94CE-B7FE5236FE79}" destId="{B5BBE8B3-4085-492B-987D-19BC1E811095}" srcOrd="0" destOrd="0" presId="urn:microsoft.com/office/officeart/2009/3/layout/IncreasingArrowsProcess"/>
    <dgm:cxn modelId="{DCEAB229-4D54-4BD4-B1B5-E0E2ED1AA38E}" type="presOf" srcId="{488BD925-25A8-4073-92D2-BFD0F265CAAE}" destId="{047CA05F-3F1E-4879-8F1A-546F2038293E}" srcOrd="0" destOrd="0" presId="urn:microsoft.com/office/officeart/2009/3/layout/IncreasingArrowsProcess"/>
    <dgm:cxn modelId="{A30BB95F-00C0-4F34-937B-FF705B25FD5E}" srcId="{C7E7C34E-B829-467B-94CE-B7FE5236FE79}" destId="{6877BAD9-D760-40F9-92B5-4DEB762AC631}" srcOrd="0" destOrd="0" parTransId="{9F549E1F-3724-4C3D-9DCF-A2A7E59A828B}" sibTransId="{C7948059-4A14-4EE4-A4F3-5C96B18994CB}"/>
    <dgm:cxn modelId="{46BE2C60-9D87-40EE-9C4E-A46BD2EF1452}" type="presOf" srcId="{6877BAD9-D760-40F9-92B5-4DEB762AC631}" destId="{58A1BE17-D52E-4A94-9CFF-50967001667C}" srcOrd="0" destOrd="0" presId="urn:microsoft.com/office/officeart/2009/3/layout/IncreasingArrowsProcess"/>
    <dgm:cxn modelId="{F4F5996A-B31A-4F88-A4D6-7575163A062F}" type="presOf" srcId="{0C0223B7-5EAC-4418-930C-C0C6B8EAFAE3}" destId="{09C85EB6-E472-4CFA-B6A4-BD7BEF2C5E9D}" srcOrd="0" destOrd="0" presId="urn:microsoft.com/office/officeart/2009/3/layout/IncreasingArrowsProcess"/>
    <dgm:cxn modelId="{B57AA34B-051F-43B5-A197-A38BF346A13C}" type="presOf" srcId="{1146E209-CFE9-4988-A749-D0CA35A6B388}" destId="{A50B6474-1109-48EA-8DD7-33E7CE99B884}" srcOrd="0" destOrd="0" presId="urn:microsoft.com/office/officeart/2009/3/layout/IncreasingArrowsProcess"/>
    <dgm:cxn modelId="{2DAEE657-D10A-44E7-AD5E-B901B957C8B2}" type="presOf" srcId="{0DA5582B-6F0F-4384-8933-F1E29AF6EF3B}" destId="{E74E1DAF-B7E2-46D3-8569-7866B037F209}" srcOrd="0" destOrd="0" presId="urn:microsoft.com/office/officeart/2009/3/layout/IncreasingArrowsProcess"/>
    <dgm:cxn modelId="{7FD92458-A778-4A01-8E03-B2B62E71D66C}" srcId="{1146E209-CFE9-4988-A749-D0CA35A6B388}" destId="{8CBCB76B-68A4-463E-8A13-58137058AB56}" srcOrd="0" destOrd="0" parTransId="{620DAE38-9390-4861-A0BF-FAA3BDB1F98D}" sibTransId="{694BD9B6-1174-435D-8F37-CCDFF5F1C10D}"/>
    <dgm:cxn modelId="{2D11507A-3A3C-488C-9A59-6CEC1A021339}" srcId="{80338145-FCEC-4616-9481-DBAEDC775E96}" destId="{0C0223B7-5EAC-4418-930C-C0C6B8EAFAE3}" srcOrd="2" destOrd="0" parTransId="{A99C33C5-946F-4C1B-8E13-95F203D8457C}" sibTransId="{246CEE9E-3ED3-4BB8-9B20-0EF263BE8488}"/>
    <dgm:cxn modelId="{ECBA715A-D401-4A08-A025-3DAF568C85E3}" srcId="{0C0223B7-5EAC-4418-930C-C0C6B8EAFAE3}" destId="{488BD925-25A8-4073-92D2-BFD0F265CAAE}" srcOrd="0" destOrd="0" parTransId="{59DAFCEC-9333-41C4-8B26-523B70A65BFB}" sibTransId="{9BEB9F2D-837A-42ED-8D6E-729B1D043FC2}"/>
    <dgm:cxn modelId="{E4CAD289-4520-4BB7-8C6B-EACAE7834A3E}" srcId="{0DA5582B-6F0F-4384-8933-F1E29AF6EF3B}" destId="{AF9570E1-7463-4F68-B2A9-C7736C86D189}" srcOrd="0" destOrd="0" parTransId="{F31152A7-7682-42B8-B688-916A9E52638C}" sibTransId="{33EAF7F5-0D46-416F-84A7-BD1C33C165DF}"/>
    <dgm:cxn modelId="{6DF5F4BF-F405-44A8-9706-EE33141FC60F}" type="presOf" srcId="{5C943B26-A0A3-40A3-A3AA-2918155966C8}" destId="{58A1BE17-D52E-4A94-9CFF-50967001667C}" srcOrd="0" destOrd="1" presId="urn:microsoft.com/office/officeart/2009/3/layout/IncreasingArrowsProcess"/>
    <dgm:cxn modelId="{C5A7EFC0-58E2-4CC7-B41A-10EA9009F5F4}" srcId="{80338145-FCEC-4616-9481-DBAEDC775E96}" destId="{C7E7C34E-B829-467B-94CE-B7FE5236FE79}" srcOrd="1" destOrd="0" parTransId="{B5641146-B1FB-48D4-BA96-2C7BA6901044}" sibTransId="{E7D78FC0-52DE-4EC2-9503-408FAF328DE0}"/>
    <dgm:cxn modelId="{0E95D2D0-E64C-478A-95FE-2F766DDBFFC5}" type="presOf" srcId="{AF9570E1-7463-4F68-B2A9-C7736C86D189}" destId="{BC2B744C-E1D0-442D-A709-E8CC655597A9}" srcOrd="0" destOrd="0" presId="urn:microsoft.com/office/officeart/2009/3/layout/IncreasingArrowsProcess"/>
    <dgm:cxn modelId="{DA0BC8E1-7A39-402D-AE6B-946A82B8D12B}" srcId="{80338145-FCEC-4616-9481-DBAEDC775E96}" destId="{1146E209-CFE9-4988-A749-D0CA35A6B388}" srcOrd="3" destOrd="0" parTransId="{A6ED16E5-E1E4-4425-A2DA-2FC300026254}" sibTransId="{64A4D99F-79C2-46FE-BF40-5486AC93AEC9}"/>
    <dgm:cxn modelId="{17474AFC-7A8A-412A-87DD-B8A27DA8536F}" srcId="{C7E7C34E-B829-467B-94CE-B7FE5236FE79}" destId="{5C943B26-A0A3-40A3-A3AA-2918155966C8}" srcOrd="1" destOrd="0" parTransId="{39DB1A79-15DB-43E0-8DB4-1DF160880F9B}" sibTransId="{43EA7A83-15C9-41B1-9152-7439CE948343}"/>
    <dgm:cxn modelId="{DA5393C6-74F7-449C-9FF2-FAB0BB18BB83}" type="presParOf" srcId="{E59158B8-9A60-4F7B-AEE5-30A32E27686B}" destId="{E74E1DAF-B7E2-46D3-8569-7866B037F209}" srcOrd="0" destOrd="0" presId="urn:microsoft.com/office/officeart/2009/3/layout/IncreasingArrowsProcess"/>
    <dgm:cxn modelId="{13B63FB6-EAAE-45B7-9927-CCFE5F3D3253}" type="presParOf" srcId="{E59158B8-9A60-4F7B-AEE5-30A32E27686B}" destId="{BC2B744C-E1D0-442D-A709-E8CC655597A9}" srcOrd="1" destOrd="0" presId="urn:microsoft.com/office/officeart/2009/3/layout/IncreasingArrowsProcess"/>
    <dgm:cxn modelId="{6A9CF5B9-6F9E-402E-A155-794BFCD0B281}" type="presParOf" srcId="{E59158B8-9A60-4F7B-AEE5-30A32E27686B}" destId="{B5BBE8B3-4085-492B-987D-19BC1E811095}" srcOrd="2" destOrd="0" presId="urn:microsoft.com/office/officeart/2009/3/layout/IncreasingArrowsProcess"/>
    <dgm:cxn modelId="{F2DD7004-E3DC-457B-8BE1-60F65F76A16E}" type="presParOf" srcId="{E59158B8-9A60-4F7B-AEE5-30A32E27686B}" destId="{58A1BE17-D52E-4A94-9CFF-50967001667C}" srcOrd="3" destOrd="0" presId="urn:microsoft.com/office/officeart/2009/3/layout/IncreasingArrowsProcess"/>
    <dgm:cxn modelId="{06377B47-DDDB-4AD9-A82B-5607C1B568F4}" type="presParOf" srcId="{E59158B8-9A60-4F7B-AEE5-30A32E27686B}" destId="{09C85EB6-E472-4CFA-B6A4-BD7BEF2C5E9D}" srcOrd="4" destOrd="0" presId="urn:microsoft.com/office/officeart/2009/3/layout/IncreasingArrowsProcess"/>
    <dgm:cxn modelId="{872699A3-76AD-4436-BB15-CBF7251C0460}" type="presParOf" srcId="{E59158B8-9A60-4F7B-AEE5-30A32E27686B}" destId="{047CA05F-3F1E-4879-8F1A-546F2038293E}" srcOrd="5" destOrd="0" presId="urn:microsoft.com/office/officeart/2009/3/layout/IncreasingArrowsProcess"/>
    <dgm:cxn modelId="{F23B795A-D36E-448D-9069-3A0FA82DC33E}" type="presParOf" srcId="{E59158B8-9A60-4F7B-AEE5-30A32E27686B}" destId="{A50B6474-1109-48EA-8DD7-33E7CE99B884}" srcOrd="6" destOrd="0" presId="urn:microsoft.com/office/officeart/2009/3/layout/IncreasingArrowsProcess"/>
    <dgm:cxn modelId="{3614BFBA-851B-4866-947A-70BC0E3DF238}" type="presParOf" srcId="{E59158B8-9A60-4F7B-AEE5-30A32E27686B}" destId="{4083CED4-6EEE-497B-9AD0-B0F4DDA349F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E1DAF-B7E2-46D3-8569-7866B037F209}">
      <dsp:nvSpPr>
        <dsp:cNvPr id="0" name=""/>
        <dsp:cNvSpPr/>
      </dsp:nvSpPr>
      <dsp:spPr>
        <a:xfrm>
          <a:off x="98039" y="419943"/>
          <a:ext cx="10954176" cy="1594763"/>
        </a:xfrm>
        <a:prstGeom prst="rightArrow">
          <a:avLst>
            <a:gd name="adj1" fmla="val 50000"/>
            <a:gd name="adj2" fmla="val 50000"/>
          </a:avLst>
        </a:prstGeom>
        <a:solidFill>
          <a:srgbClr val="A2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316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If Baseball </a:t>
          </a:r>
          <a:r>
            <a:rPr lang="en-US" sz="2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Canada (NSO)….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039" y="818634"/>
        <a:ext cx="10555485" cy="797381"/>
      </dsp:txXfrm>
    </dsp:sp>
    <dsp:sp modelId="{BC2B744C-E1D0-442D-A709-E8CC655597A9}">
      <dsp:nvSpPr>
        <dsp:cNvPr id="0" name=""/>
        <dsp:cNvSpPr/>
      </dsp:nvSpPr>
      <dsp:spPr>
        <a:xfrm>
          <a:off x="98039" y="1652337"/>
          <a:ext cx="2524937" cy="294983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Endorses and promotes the development of MENTORSHIP programs at the provincial level</a:t>
          </a:r>
        </a:p>
      </dsp:txBody>
      <dsp:txXfrm>
        <a:off x="98039" y="1652337"/>
        <a:ext cx="2524937" cy="2949831"/>
      </dsp:txXfrm>
    </dsp:sp>
    <dsp:sp modelId="{B5BBE8B3-4085-492B-987D-19BC1E811095}">
      <dsp:nvSpPr>
        <dsp:cNvPr id="0" name=""/>
        <dsp:cNvSpPr/>
      </dsp:nvSpPr>
      <dsp:spPr>
        <a:xfrm>
          <a:off x="2597605" y="1230266"/>
          <a:ext cx="8429238" cy="1594763"/>
        </a:xfrm>
        <a:prstGeom prst="rightArrow">
          <a:avLst>
            <a:gd name="adj1" fmla="val 50000"/>
            <a:gd name="adj2" fmla="val 50000"/>
          </a:avLst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316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Provincial (PSO) organizations will</a:t>
          </a:r>
        </a:p>
      </dsp:txBody>
      <dsp:txXfrm>
        <a:off x="2597605" y="1628957"/>
        <a:ext cx="8030547" cy="797381"/>
      </dsp:txXfrm>
    </dsp:sp>
    <dsp:sp modelId="{58A1BE17-D52E-4A94-9CFF-50967001667C}">
      <dsp:nvSpPr>
        <dsp:cNvPr id="0" name=""/>
        <dsp:cNvSpPr/>
      </dsp:nvSpPr>
      <dsp:spPr>
        <a:xfrm>
          <a:off x="2648327" y="2412860"/>
          <a:ext cx="2524937" cy="289818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*establish</a:t>
          </a: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framework and options for delivery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*define standards and competencies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*work within the sport to ensure ZERO tolerance for umpire abuse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*incentivize local associations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*Provide resources, ongoing support and monitoring</a:t>
          </a:r>
          <a:endParaRPr lang="en-US" sz="180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48327" y="2412860"/>
        <a:ext cx="2524937" cy="2898187"/>
      </dsp:txXfrm>
    </dsp:sp>
    <dsp:sp modelId="{09C85EB6-E472-4CFA-B6A4-BD7BEF2C5E9D}">
      <dsp:nvSpPr>
        <dsp:cNvPr id="0" name=""/>
        <dsp:cNvSpPr/>
      </dsp:nvSpPr>
      <dsp:spPr>
        <a:xfrm>
          <a:off x="5198633" y="2015233"/>
          <a:ext cx="5904300" cy="1594763"/>
        </a:xfrm>
        <a:prstGeom prst="rightArrow">
          <a:avLst>
            <a:gd name="adj1" fmla="val 50000"/>
            <a:gd name="adj2" fmla="val 50000"/>
          </a:avLst>
        </a:prstGeo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316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local (LSO) associations will</a:t>
          </a:r>
        </a:p>
      </dsp:txBody>
      <dsp:txXfrm>
        <a:off x="5198633" y="2413924"/>
        <a:ext cx="5505609" cy="797381"/>
      </dsp:txXfrm>
    </dsp:sp>
    <dsp:sp modelId="{047CA05F-3F1E-4879-8F1A-546F2038293E}">
      <dsp:nvSpPr>
        <dsp:cNvPr id="0" name=""/>
        <dsp:cNvSpPr/>
      </dsp:nvSpPr>
      <dsp:spPr>
        <a:xfrm>
          <a:off x="5211316" y="3239504"/>
          <a:ext cx="2524937" cy="28938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*identify mentors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*mentors will receive approved provincial training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*identify best model of delivery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highlight>
                <a:srgbClr val="FFFF00"/>
              </a:highlight>
              <a:latin typeface="Calibri"/>
              <a:ea typeface="+mn-ea"/>
              <a:cs typeface="+mn-cs"/>
            </a:rPr>
            <a:t>*track and monitor progress at this level</a:t>
          </a:r>
        </a:p>
      </dsp:txBody>
      <dsp:txXfrm>
        <a:off x="5211316" y="3239504"/>
        <a:ext cx="2524937" cy="2893865"/>
      </dsp:txXfrm>
    </dsp:sp>
    <dsp:sp modelId="{A50B6474-1109-48EA-8DD7-33E7CE99B884}">
      <dsp:nvSpPr>
        <dsp:cNvPr id="0" name=""/>
        <dsp:cNvSpPr/>
      </dsp:nvSpPr>
      <dsp:spPr>
        <a:xfrm>
          <a:off x="7770892" y="2809369"/>
          <a:ext cx="3379363" cy="1594763"/>
        </a:xfrm>
        <a:prstGeom prst="rightArrow">
          <a:avLst>
            <a:gd name="adj1" fmla="val 50000"/>
            <a:gd name="adj2" fmla="val 5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316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Umpires will</a:t>
          </a:r>
        </a:p>
      </dsp:txBody>
      <dsp:txXfrm>
        <a:off x="7770892" y="3208060"/>
        <a:ext cx="2980672" cy="797381"/>
      </dsp:txXfrm>
    </dsp:sp>
    <dsp:sp modelId="{4083CED4-6EEE-497B-9AD0-B0F4DDA349FF}">
      <dsp:nvSpPr>
        <dsp:cNvPr id="0" name=""/>
        <dsp:cNvSpPr/>
      </dsp:nvSpPr>
      <dsp:spPr>
        <a:xfrm>
          <a:off x="7805447" y="3806675"/>
          <a:ext cx="2445259" cy="26473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Have a safe place to learn and develop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*receive ongoing feedback after their pre-season clinic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*be connected to more experienced umpires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*will have FUN, experience success and STAY</a:t>
          </a:r>
        </a:p>
      </dsp:txBody>
      <dsp:txXfrm>
        <a:off x="7805447" y="3806675"/>
        <a:ext cx="2445259" cy="264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C9FA4-45A8-4663-A19A-49CD9AAF50B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C668F-C776-468A-A19F-2C7C1D98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668F-C776-468A-A19F-2C7C1D984F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0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9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2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09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8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17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6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5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C9B32-2F09-48FE-BA00-F54F8C72618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816F-D5CF-4AE2-AA13-DF3E53E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B248-951B-4A08-89C0-1A04759655F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abc.net.au/news/2018-09-22/referee-bullying-call-mental-health-support-officials/10281392" TargetMode="External"/><Relationship Id="rId7" Type="http://schemas.openxmlformats.org/officeDocument/2006/relationships/hyperlink" Target="https://dudemom.com/youth-sports-parents-stop-yelling-ref/" TargetMode="External"/><Relationship Id="rId2" Type="http://schemas.openxmlformats.org/officeDocument/2006/relationships/hyperlink" Target="https://www.nytimes.com/2018/07/18/sports/referee-parents-abuse-videos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thleticbusiness.com/civil-actions/bad-sports.html" TargetMode="External"/><Relationship Id="rId5" Type="http://schemas.openxmlformats.org/officeDocument/2006/relationships/hyperlink" Target="https://www.athleticbusiness.com/governing-bodies/watch-a-reminder-on-how-to-parent-a-student-athlete.html" TargetMode="External"/><Relationship Id="rId4" Type="http://schemas.openxmlformats.org/officeDocument/2006/relationships/hyperlink" Target="https://vancouversun.com/opinion/op-ed/gord-mcfarlane-abuse-of-young-officials-in-all-youth-sports-has-got-to-sto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adyblue.uic@gmail.com" TargetMode="External"/><Relationship Id="rId2" Type="http://schemas.openxmlformats.org/officeDocument/2006/relationships/hyperlink" Target="mailto:president@bcbua.ca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D94D-B807-4177-889B-23197F640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170432"/>
            <a:ext cx="4506562" cy="2715767"/>
          </a:xfrm>
        </p:spPr>
        <p:txBody>
          <a:bodyPr anchor="b">
            <a:normAutofit/>
          </a:bodyPr>
          <a:lstStyle/>
          <a:p>
            <a:r>
              <a:rPr lang="en-US" sz="5400" dirty="0"/>
              <a:t>Umpire </a:t>
            </a:r>
            <a:br>
              <a:rPr lang="en-US" sz="5400" dirty="0"/>
            </a:br>
            <a:r>
              <a:rPr lang="en-US" sz="5400" dirty="0"/>
              <a:t>Mentorship</a:t>
            </a:r>
            <a:br>
              <a:rPr lang="en-US" sz="5400" dirty="0"/>
            </a:b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BBF3A-2D5D-4C61-86E5-8806AF87B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297680"/>
            <a:ext cx="4087305" cy="1389888"/>
          </a:xfrm>
        </p:spPr>
        <p:txBody>
          <a:bodyPr anchor="t">
            <a:normAutofit/>
          </a:bodyPr>
          <a:lstStyle/>
          <a:p>
            <a:r>
              <a:rPr lang="en-CA" sz="3200" dirty="0"/>
              <a:t>A UNIFIED APPROACH</a:t>
            </a:r>
          </a:p>
        </p:txBody>
      </p:sp>
      <p:pic>
        <p:nvPicPr>
          <p:cNvPr id="5" name="Picture 4" descr="A picture containing baseball, athletic game, sport&#10;&#10;Description automatically generated">
            <a:extLst>
              <a:ext uri="{FF2B5EF4-FFF2-40B4-BE49-F238E27FC236}">
                <a16:creationId xmlns:a16="http://schemas.microsoft.com/office/drawing/2014/main" id="{80C4BFED-22EF-4046-A9EF-FD56FF024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029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F790A1DF-B218-4620-BDD5-DDEBFE4EA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273156"/>
              </p:ext>
            </p:extLst>
          </p:nvPr>
        </p:nvGraphicFramePr>
        <p:xfrm>
          <a:off x="550513" y="266329"/>
          <a:ext cx="11150256" cy="645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hape 119">
            <a:extLst>
              <a:ext uri="{FF2B5EF4-FFF2-40B4-BE49-F238E27FC236}">
                <a16:creationId xmlns:a16="http://schemas.microsoft.com/office/drawing/2014/main" id="{7617E411-4AED-4BB2-8B2A-29E5A152E65F}"/>
              </a:ext>
            </a:extLst>
          </p:cNvPr>
          <p:cNvSpPr txBox="1">
            <a:spLocks/>
          </p:cNvSpPr>
          <p:nvPr/>
        </p:nvSpPr>
        <p:spPr>
          <a:xfrm>
            <a:off x="816844" y="266329"/>
            <a:ext cx="3387600" cy="74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en-US" sz="3600" kern="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Theory of Action</a:t>
            </a:r>
          </a:p>
          <a:p>
            <a:pPr defTabSz="914400"/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356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CULTURE….what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Definition: The social behaviors and norms of a particular group of people.</a:t>
            </a:r>
          </a:p>
          <a:p>
            <a:r>
              <a:rPr lang="en-US" sz="3200" dirty="0"/>
              <a:t>What are the CULTURAL NORMS in sport that our officials are experiencing right now?</a:t>
            </a:r>
          </a:p>
          <a:p>
            <a:r>
              <a:rPr lang="en-US" sz="3200" dirty="0"/>
              <a:t>Let’s look at some headlines….</a:t>
            </a:r>
          </a:p>
        </p:txBody>
      </p:sp>
    </p:spTree>
    <p:extLst>
      <p:ext uri="{BB962C8B-B14F-4D97-AF65-F5344CB8AC3E}">
        <p14:creationId xmlns:p14="http://schemas.microsoft.com/office/powerpoint/2010/main" val="24900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105835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028344"/>
            <a:ext cx="746760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Verbal and Physical Abuse of Game Officials and Poor Sportsmanship Cause of Shortage: A crime in 22 states to assault referee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Football referees: death threats, physical violence and verbal abuse are all part of the 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Parents Behaving Badly: A Youth Sports Crisis Caught on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Blame the stripes: The rampant abuse in sports officiating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hlinkClick r:id="rId5"/>
              </a:rPr>
              <a:t>Watch: Stemming the Abuse of Youth Sports Officials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Verbal Abuse, Violence Driving Umpires/Referees Out of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Verbal abuse from parents, coaches is causing a referee shortage in youth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Law Doesn't Always Protect Referees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Referee abuse drives high turnover rate among junior sports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Nationwide Decline in Sports Officials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>
              <a:hlinkClick r:id="rId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196" y="474345"/>
            <a:ext cx="2376996" cy="23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</a:t>
            </a:r>
            <a:r>
              <a:rPr lang="en-US" dirty="0">
                <a:solidFill>
                  <a:srgbClr val="FF0000"/>
                </a:solidFill>
              </a:rPr>
              <a:t>CHANGE</a:t>
            </a:r>
            <a:r>
              <a:rPr lang="en-US" dirty="0"/>
              <a:t> the current </a:t>
            </a:r>
            <a:r>
              <a:rPr lang="en-US" dirty="0">
                <a:solidFill>
                  <a:srgbClr val="FF0000"/>
                </a:solidFill>
              </a:rPr>
              <a:t>CULTURE</a:t>
            </a:r>
            <a:r>
              <a:rPr lang="en-US" dirty="0"/>
              <a:t>….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5300" y="2273301"/>
            <a:ext cx="4394201" cy="3352800"/>
          </a:xfrm>
        </p:spPr>
      </p:pic>
      <p:pic>
        <p:nvPicPr>
          <p:cNvPr id="1026" name="Picture 2" descr="https://lh3.googleusercontent.com/xqyrtuYuuZq6BzEfexPjpI52ChqdMlqLNyZhkZCzN6ZMnlBr5fBBT_MInnQAglmoO2YW2JM_r4ZRU7ie81GnzKzm9Bp5z64zzYygk92nM7GJ8nKGr4ZQveHiUdvyDAHeEQVicjYBOlXDhc9UlR4UqcZZt5S-SWj3mv8XVXc_EUc5WhKgQx7X4ll5lhc13KbEWwQqEEycciQk7NNWEulRvIAKSXfX7hIxUHNtTg6XOhW001Lfd6fsIrmpQIJ_crVFl5-lTUt3vqdeloCdb3eTvDWLmsC8KdsWZXq7iUJm6MOTO_M5SDbscrxfpBNtdXO3OMcYM7MGc1jqcvBuB6S6CRHiWQDK1Yqk24umU6DAYsOi8DPT77mUt5k-LuC_vPAG1zEYi9LEb8oi-PIPmVXkZejZ5l3MM9SxRlbpK8QZnV_1mUJwUwYrzjSxWMi7LLJdKe_x9HbnWWo31_w1TVEsVeOM-DImyaQRaL-5EsXBYk7l01FtNiT8bdv3Xv_I2HpLn3P5sEgV-7i7oQhHQ_KJ2npJ1hloC1NeCbxKmEKL8geDP6IzCZzf3yC5na3b_99k1uiHBIHmkbAZRRPPAvWngk84TNVLPRJrx8xOJ_XFn3FWlQ9Ty-VnBSCAx0BmoZVK2hH_JZtof88XjBsMQWms_7Q4K4aTuFJ8b-bjAAK5uvQK-aPlHacYo5AT9xQ52eZE0W6GHjx29M598b_N3VJm0Ekzpu-5EAKhuL9LeT0fyFWEM426=w708-h943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438400"/>
            <a:ext cx="3303175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9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a mentor: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0932" y="1295400"/>
            <a:ext cx="8717872" cy="541020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2000" dirty="0"/>
              <a:t>gives a new umpire a SAFE place to learn</a:t>
            </a:r>
          </a:p>
          <a:p>
            <a:r>
              <a:rPr lang="en-US" sz="2000" dirty="0"/>
              <a:t>  gives support when they don’t know a rule or how to handle  a situation</a:t>
            </a:r>
          </a:p>
          <a:p>
            <a:r>
              <a:rPr lang="en-US" sz="2000" dirty="0"/>
              <a:t> gives the opportunity to SEE SOMEONE DEMONSTRATE how to do something correctly</a:t>
            </a:r>
          </a:p>
          <a:p>
            <a:r>
              <a:rPr lang="en-US" sz="2000" dirty="0"/>
              <a:t> means a new umpire gets IMMEDIATE feedback so he/she can do it right the next time (or try)</a:t>
            </a:r>
          </a:p>
          <a:p>
            <a:r>
              <a:rPr lang="en-US" sz="2000" dirty="0"/>
              <a:t> makes them feel valued – someone is interested in MY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328160"/>
            <a:ext cx="48768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4800"/>
            <a:ext cx="2895600" cy="192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599" y="1447800"/>
            <a:ext cx="6347714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To be  an </a:t>
            </a:r>
            <a:r>
              <a:rPr lang="en-US" b="1" u="sng"/>
              <a:t>effective mentor….</a:t>
            </a:r>
            <a:endParaRPr lang="en-US" b="1" u="sng" dirty="0"/>
          </a:p>
          <a:p>
            <a:r>
              <a:rPr lang="en-US" dirty="0"/>
              <a:t>1) Know your skill development plan</a:t>
            </a:r>
          </a:p>
          <a:p>
            <a:r>
              <a:rPr lang="en-US" dirty="0"/>
              <a:t>2) Be an excellent model</a:t>
            </a:r>
          </a:p>
          <a:p>
            <a:r>
              <a:rPr lang="en-US" dirty="0"/>
              <a:t>3) ALWAYS be positive/encouraging</a:t>
            </a:r>
          </a:p>
          <a:p>
            <a:r>
              <a:rPr lang="en-US" dirty="0"/>
              <a:t>4) Give specific in-game feedback</a:t>
            </a:r>
          </a:p>
          <a:p>
            <a:r>
              <a:rPr lang="en-US" dirty="0"/>
              <a:t>5) Summarize the learning post game</a:t>
            </a:r>
          </a:p>
          <a:p>
            <a:r>
              <a:rPr lang="en-US" dirty="0"/>
              <a:t>6) Set objectives for your Mentee’s next game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4191001"/>
            <a:ext cx="3809999" cy="2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 is “coaching feedback” not EVALUATION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Evaluation</a:t>
            </a:r>
            <a:r>
              <a:rPr lang="en-US" sz="2000" dirty="0"/>
              <a:t> is a SUMMATIVE term – used to “assess” or determine a qualification. Pass/Fail…or in our world EMERGING or EFFECTIVE</a:t>
            </a:r>
          </a:p>
          <a:p>
            <a:r>
              <a:rPr lang="en-US" sz="2000" u="sng" dirty="0">
                <a:solidFill>
                  <a:srgbClr val="FF0000"/>
                </a:solidFill>
              </a:rPr>
              <a:t>Coaching  feedback </a:t>
            </a:r>
            <a:r>
              <a:rPr lang="en-US" sz="2000" dirty="0"/>
              <a:t>is a FORMATIVE term – used to identify where an individual is currently and recommends specific changes in order to move them to where they need to go.</a:t>
            </a:r>
          </a:p>
          <a:p>
            <a:r>
              <a:rPr lang="en-US" sz="2000" dirty="0"/>
              <a:t>Mentorship is NOT evaluative in nature. Mentors are NOT evaluators.</a:t>
            </a:r>
          </a:p>
          <a:p>
            <a:r>
              <a:rPr lang="en-US" sz="2000" dirty="0"/>
              <a:t>Coaching feedback is a practice that sustains continual growth and development that builds on each acquired skill.</a:t>
            </a:r>
          </a:p>
          <a:p>
            <a:r>
              <a:rPr lang="en-US" sz="2000" dirty="0"/>
              <a:t>Coaching feedback builds relationship by focusing on strengths, acknowledging achievements and setting targets for continual improvement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3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6" y="222195"/>
            <a:ext cx="7635250" cy="1320800"/>
          </a:xfrm>
        </p:spPr>
        <p:txBody>
          <a:bodyPr>
            <a:normAutofit/>
          </a:bodyPr>
          <a:lstStyle/>
          <a:p>
            <a:br>
              <a:rPr lang="en-CA" dirty="0"/>
            </a:br>
            <a:r>
              <a:rPr lang="en-CA" dirty="0"/>
              <a:t>Benefits for the Provincial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58283"/>
            <a:ext cx="7635250" cy="51293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000" dirty="0"/>
          </a:p>
          <a:p>
            <a:r>
              <a:rPr lang="en-CA" sz="2400" dirty="0"/>
              <a:t>Develop a culture of personal and professional growth</a:t>
            </a:r>
          </a:p>
          <a:p>
            <a:r>
              <a:rPr lang="en-CA" sz="2400" dirty="0"/>
              <a:t>Share desired behaviours and attitudes</a:t>
            </a:r>
          </a:p>
          <a:p>
            <a:r>
              <a:rPr lang="en-CA" sz="2400" dirty="0"/>
              <a:t>Enhance leadership and “coaching feedback” skills in midlevel and senior umpires</a:t>
            </a:r>
          </a:p>
          <a:p>
            <a:r>
              <a:rPr lang="en-CA" sz="2400" dirty="0"/>
              <a:t>Improve morale, performance and motivation</a:t>
            </a:r>
          </a:p>
          <a:p>
            <a:r>
              <a:rPr lang="en-CA" sz="2400" dirty="0"/>
              <a:t>Engages, retains and develops umpires</a:t>
            </a:r>
          </a:p>
          <a:p>
            <a:r>
              <a:rPr lang="en-CA" sz="2400" dirty="0"/>
              <a:t>Creates an OPTIC for coaches, players, parents and fans</a:t>
            </a:r>
          </a:p>
          <a:p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80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Benefits for local association: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852" y="1371601"/>
            <a:ext cx="8851037" cy="5344675"/>
          </a:xfrm>
        </p:spPr>
        <p:txBody>
          <a:bodyPr>
            <a:normAutofit/>
          </a:bodyPr>
          <a:lstStyle/>
          <a:p>
            <a:r>
              <a:rPr lang="en-CA" sz="3200" dirty="0"/>
              <a:t>mentoring is a way to develop emerging talent </a:t>
            </a:r>
          </a:p>
          <a:p>
            <a:r>
              <a:rPr lang="en-CA" sz="3200" dirty="0"/>
              <a:t>keeps knowledgeable and experienced umpires engaged and energized. </a:t>
            </a:r>
          </a:p>
          <a:p>
            <a:r>
              <a:rPr lang="en-CA" sz="3200" dirty="0"/>
              <a:t>transferral of basic knowledge and skills</a:t>
            </a:r>
          </a:p>
          <a:p>
            <a:r>
              <a:rPr lang="en-CA" sz="3200" dirty="0"/>
              <a:t>mentoring creates a CULURE of support. A TRIBE for officials. A sense of belonging</a:t>
            </a:r>
          </a:p>
          <a:p>
            <a:r>
              <a:rPr lang="en-CA" sz="3200" dirty="0"/>
              <a:t>Many mentees return to mentor others because it was such a life line for them</a:t>
            </a:r>
          </a:p>
        </p:txBody>
      </p:sp>
    </p:spTree>
    <p:extLst>
      <p:ext uri="{BB962C8B-B14F-4D97-AF65-F5344CB8AC3E}">
        <p14:creationId xmlns:p14="http://schemas.microsoft.com/office/powerpoint/2010/main" val="19271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1447060"/>
            <a:ext cx="8463619" cy="4594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The Provincial body</a:t>
            </a:r>
            <a:r>
              <a:rPr lang="en-US" sz="2200" dirty="0"/>
              <a:t>:</a:t>
            </a:r>
          </a:p>
          <a:p>
            <a:r>
              <a:rPr lang="en-US" sz="2200" dirty="0"/>
              <a:t>Provides incentives</a:t>
            </a:r>
          </a:p>
          <a:p>
            <a:r>
              <a:rPr lang="en-US" sz="2200" dirty="0"/>
              <a:t>Defines the pedagogy of skill development</a:t>
            </a:r>
          </a:p>
          <a:p>
            <a:r>
              <a:rPr lang="en-US" sz="2200" dirty="0"/>
              <a:t>Provides training for the Mentors</a:t>
            </a:r>
          </a:p>
          <a:p>
            <a:r>
              <a:rPr lang="en-US" sz="2200" dirty="0"/>
              <a:t>Supports the associations with leadership for implementation</a:t>
            </a:r>
          </a:p>
          <a:p>
            <a:pPr marL="0" indent="0">
              <a:buNone/>
            </a:pPr>
            <a:r>
              <a:rPr lang="en-US" sz="2200" u="sng" dirty="0"/>
              <a:t>The Local body</a:t>
            </a:r>
            <a:r>
              <a:rPr lang="en-US" sz="2200" dirty="0"/>
              <a:t>:</a:t>
            </a:r>
          </a:p>
          <a:p>
            <a:r>
              <a:rPr lang="en-US" sz="2200" dirty="0"/>
              <a:t>Identifies CHAMPIONS who will lead implementation</a:t>
            </a:r>
          </a:p>
          <a:p>
            <a:r>
              <a:rPr lang="en-US" sz="2200" dirty="0"/>
              <a:t>Identifies potential Mentors to be trained</a:t>
            </a:r>
          </a:p>
          <a:p>
            <a:r>
              <a:rPr lang="en-US" sz="2200" dirty="0"/>
              <a:t>Identifies the program that fits their unique needs and works with the </a:t>
            </a:r>
            <a:r>
              <a:rPr lang="en-US" sz="2200"/>
              <a:t>PSO/Umpire Committee </a:t>
            </a:r>
            <a:r>
              <a:rPr lang="en-US" sz="2200" dirty="0"/>
              <a:t>to implement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648070"/>
            <a:ext cx="10626652" cy="5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241" y="1600200"/>
            <a:ext cx="6347714" cy="4800600"/>
          </a:xfrm>
        </p:spPr>
        <p:txBody>
          <a:bodyPr>
            <a:normAutofit/>
          </a:bodyPr>
          <a:lstStyle/>
          <a:p>
            <a:r>
              <a:rPr lang="en-US" dirty="0"/>
              <a:t>Educational research tells us that “coaching feedback” is one of the most effective ways to immediately improve performance </a:t>
            </a:r>
          </a:p>
          <a:p>
            <a:r>
              <a:rPr lang="en-US" dirty="0"/>
              <a:t>There is much evidence, both anecdotal and analytical that this process improves both performance and retention.</a:t>
            </a:r>
          </a:p>
          <a:p>
            <a:r>
              <a:rPr lang="en-US" dirty="0"/>
              <a:t>Mentorship benefits everyone: The Mentor, the Mentee, the local Association, and the Parent Organization</a:t>
            </a:r>
          </a:p>
          <a:p>
            <a:r>
              <a:rPr lang="en-US" dirty="0"/>
              <a:t>Mentorship is succession planning – it ensures that umpires stay with the game long enough to become competent.</a:t>
            </a:r>
          </a:p>
          <a:p>
            <a:r>
              <a:rPr lang="en-US" dirty="0"/>
              <a:t>Mentorship turns useless criticism into positive learning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0407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899604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mindsets…changes 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1509205"/>
            <a:ext cx="4120896" cy="736846"/>
          </a:xfrm>
        </p:spPr>
        <p:txBody>
          <a:bodyPr/>
          <a:lstStyle/>
          <a:p>
            <a:r>
              <a:rPr lang="en-US" dirty="0"/>
              <a:t>….FROM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485749"/>
            <a:ext cx="4120896" cy="3555616"/>
          </a:xfrm>
        </p:spPr>
        <p:txBody>
          <a:bodyPr>
            <a:normAutofit/>
          </a:bodyPr>
          <a:lstStyle/>
          <a:p>
            <a:r>
              <a:rPr lang="en-US" sz="2000" dirty="0"/>
              <a:t>Every umpire for herself</a:t>
            </a:r>
          </a:p>
          <a:p>
            <a:r>
              <a:rPr lang="en-US" sz="2000" dirty="0"/>
              <a:t>This kid is truly terrible</a:t>
            </a:r>
          </a:p>
          <a:p>
            <a:r>
              <a:rPr lang="en-US" sz="2000" dirty="0"/>
              <a:t>Passively listening to others criticize</a:t>
            </a:r>
          </a:p>
          <a:p>
            <a:r>
              <a:rPr lang="en-US" sz="2000" dirty="0"/>
              <a:t>Being entertained by others failures</a:t>
            </a:r>
          </a:p>
          <a:p>
            <a:r>
              <a:rPr lang="en-US" sz="2000" dirty="0"/>
              <a:t>“I am past working low level ball”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1509204"/>
            <a:ext cx="4120896" cy="736847"/>
          </a:xfrm>
        </p:spPr>
        <p:txBody>
          <a:bodyPr/>
          <a:lstStyle/>
          <a:p>
            <a:r>
              <a:rPr lang="en-US" dirty="0"/>
              <a:t>TO…….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485749"/>
            <a:ext cx="4120896" cy="3555615"/>
          </a:xfrm>
        </p:spPr>
        <p:txBody>
          <a:bodyPr>
            <a:normAutofit/>
          </a:bodyPr>
          <a:lstStyle/>
          <a:p>
            <a:r>
              <a:rPr lang="en-US" sz="2000" dirty="0"/>
              <a:t>We are a team</a:t>
            </a:r>
          </a:p>
          <a:p>
            <a:r>
              <a:rPr lang="en-US" sz="2000" dirty="0"/>
              <a:t>We have some work to do</a:t>
            </a:r>
          </a:p>
          <a:p>
            <a:r>
              <a:rPr lang="en-US" sz="2000" dirty="0"/>
              <a:t>Asking them what can be done to improve</a:t>
            </a:r>
          </a:p>
          <a:p>
            <a:r>
              <a:rPr lang="en-US" sz="2000" dirty="0"/>
              <a:t>Taking responsibility for their improvement	</a:t>
            </a:r>
          </a:p>
          <a:p>
            <a:r>
              <a:rPr lang="en-US" sz="2000" dirty="0"/>
              <a:t>“I am a resource for others”					</a:t>
            </a:r>
          </a:p>
        </p:txBody>
      </p:sp>
    </p:spTree>
    <p:extLst>
      <p:ext uri="{BB962C8B-B14F-4D97-AF65-F5344CB8AC3E}">
        <p14:creationId xmlns:p14="http://schemas.microsoft.com/office/powerpoint/2010/main" val="10650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build it….a change in culture will come…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1811045"/>
            <a:ext cx="6347714" cy="4665955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 Investment of </a:t>
            </a:r>
            <a:r>
              <a:rPr lang="en-US" sz="2400" dirty="0">
                <a:solidFill>
                  <a:srgbClr val="FF0000"/>
                </a:solidFill>
              </a:rPr>
              <a:t>TIME</a:t>
            </a:r>
            <a:r>
              <a:rPr lang="en-US" sz="2400" dirty="0"/>
              <a:t> leads to </a:t>
            </a:r>
            <a:r>
              <a:rPr lang="en-US" sz="2400" dirty="0">
                <a:solidFill>
                  <a:srgbClr val="FF0000"/>
                </a:solidFill>
              </a:rPr>
              <a:t>relationship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Relationship</a:t>
            </a:r>
            <a:r>
              <a:rPr lang="en-US" sz="2400" dirty="0"/>
              <a:t> leads to </a:t>
            </a:r>
            <a:r>
              <a:rPr lang="en-US" sz="2400" dirty="0">
                <a:solidFill>
                  <a:srgbClr val="FF0000"/>
                </a:solidFill>
              </a:rPr>
              <a:t>TRUST</a:t>
            </a:r>
            <a:r>
              <a:rPr lang="en-US" sz="2400" dirty="0"/>
              <a:t>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Trust</a:t>
            </a:r>
            <a:r>
              <a:rPr lang="en-US" sz="2400" dirty="0"/>
              <a:t> leads to </a:t>
            </a:r>
            <a:r>
              <a:rPr lang="en-US" sz="2400" dirty="0">
                <a:solidFill>
                  <a:srgbClr val="FF0000"/>
                </a:solidFill>
              </a:rPr>
              <a:t>SAFETY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Safety</a:t>
            </a:r>
            <a:r>
              <a:rPr lang="en-US" sz="2400" dirty="0"/>
              <a:t> leads to </a:t>
            </a:r>
            <a:r>
              <a:rPr lang="en-US" sz="2400" dirty="0">
                <a:solidFill>
                  <a:srgbClr val="FF0000"/>
                </a:solidFill>
              </a:rPr>
              <a:t>learning</a:t>
            </a:r>
            <a:r>
              <a:rPr lang="en-US" sz="2400" dirty="0"/>
              <a:t>. </a:t>
            </a:r>
          </a:p>
          <a:p>
            <a:r>
              <a:rPr lang="en-US" sz="2400" b="1" i="1" dirty="0"/>
              <a:t>When we can learn in a safe environment, we gain </a:t>
            </a:r>
            <a:r>
              <a:rPr lang="en-US" sz="2400" b="1" i="1" u="sng" dirty="0"/>
              <a:t>confidence</a:t>
            </a:r>
            <a:r>
              <a:rPr lang="en-US" sz="2400" b="1" i="1" dirty="0"/>
              <a:t> and we improve. When we are successful we feel proud and we are </a:t>
            </a:r>
            <a:r>
              <a:rPr lang="en-US" sz="2400" b="1" i="1" u="sng" dirty="0"/>
              <a:t>motivated</a:t>
            </a:r>
            <a:r>
              <a:rPr lang="en-US" sz="2400" b="1" i="1" dirty="0"/>
              <a:t> to continue. </a:t>
            </a:r>
            <a:r>
              <a:rPr lang="en-US" sz="2400" b="1" i="1" dirty="0">
                <a:solidFill>
                  <a:srgbClr val="FF0000"/>
                </a:solidFill>
              </a:rPr>
              <a:t>It becomes FUN</a:t>
            </a:r>
          </a:p>
        </p:txBody>
      </p:sp>
    </p:spTree>
    <p:extLst>
      <p:ext uri="{BB962C8B-B14F-4D97-AF65-F5344CB8AC3E}">
        <p14:creationId xmlns:p14="http://schemas.microsoft.com/office/powerpoint/2010/main" val="3244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 rot="10800000">
            <a:off x="1524000" y="5181600"/>
            <a:ext cx="9144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/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 descr="clouds2.jpg"/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559293" y="45572"/>
            <a:ext cx="10108707" cy="3962400"/>
          </a:xfrm>
          <a:prstGeom prst="rect">
            <a:avLst/>
          </a:prstGeom>
        </p:spPr>
      </p:pic>
      <p:grpSp>
        <p:nvGrpSpPr>
          <p:cNvPr id="449" name="Group 448"/>
          <p:cNvGrpSpPr/>
          <p:nvPr/>
        </p:nvGrpSpPr>
        <p:grpSpPr>
          <a:xfrm>
            <a:off x="1" y="-677878"/>
            <a:ext cx="10830756" cy="7459678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2205515" y="5299156"/>
            <a:ext cx="497062" cy="458808"/>
            <a:chOff x="2703513" y="2783417"/>
            <a:chExt cx="4414308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3" y="2813050"/>
              <a:ext cx="4070350" cy="4044950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3597213" y="3758312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0" name="Group 439"/>
          <p:cNvGrpSpPr/>
          <p:nvPr/>
        </p:nvGrpSpPr>
        <p:grpSpPr>
          <a:xfrm>
            <a:off x="8027054" y="473044"/>
            <a:ext cx="2488547" cy="7223156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1" name="Group 440"/>
          <p:cNvGrpSpPr/>
          <p:nvPr/>
        </p:nvGrpSpPr>
        <p:grpSpPr>
          <a:xfrm>
            <a:off x="6553200" y="1157414"/>
            <a:ext cx="1566262" cy="5774526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/>
          <p:cNvGrpSpPr/>
          <p:nvPr/>
        </p:nvGrpSpPr>
        <p:grpSpPr>
          <a:xfrm>
            <a:off x="4981740" y="3129219"/>
            <a:ext cx="961860" cy="3287903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452"/>
          <p:cNvSpPr/>
          <p:nvPr/>
        </p:nvSpPr>
        <p:spPr>
          <a:xfrm>
            <a:off x="1788853" y="38316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491" name="Rectangle 70"/>
          <p:cNvSpPr>
            <a:spLocks noChangeArrowheads="1"/>
          </p:cNvSpPr>
          <p:nvPr/>
        </p:nvSpPr>
        <p:spPr bwMode="auto">
          <a:xfrm>
            <a:off x="2209800" y="990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  <a:spcBef>
                <a:spcPts val="200"/>
              </a:spcBef>
            </a:pPr>
            <a:endParaRPr lang="en-US" sz="2400" dirty="0">
              <a:solidFill>
                <a:srgbClr val="6B6B6B"/>
              </a:solidFill>
              <a:latin typeface="Arial Narrow" pitchFamily="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176" y="576736"/>
            <a:ext cx="4108753" cy="1406741"/>
          </a:xfrm>
        </p:spPr>
        <p:txBody>
          <a:bodyPr>
            <a:normAutofit/>
          </a:bodyPr>
          <a:lstStyle/>
          <a:p>
            <a:r>
              <a:rPr lang="en-US" sz="6000" dirty="0"/>
              <a:t>Mentorship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5319" y="2818100"/>
            <a:ext cx="4451009" cy="35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C106-7308-41F1-8437-435421AA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5160264"/>
          </a:xfrm>
        </p:spPr>
        <p:txBody>
          <a:bodyPr>
            <a:normAutofit fontScale="90000"/>
          </a:bodyPr>
          <a:lstStyle/>
          <a:p>
            <a:r>
              <a:rPr lang="en-CA" b="1" u="sng" dirty="0"/>
              <a:t>CONTACT INFO:</a:t>
            </a:r>
            <a:br>
              <a:rPr lang="en-CA" dirty="0"/>
            </a:br>
            <a:br>
              <a:rPr lang="en-CA" dirty="0"/>
            </a:br>
            <a:r>
              <a:rPr lang="en-CA" sz="5400" dirty="0"/>
              <a:t>Rhonda Pauls</a:t>
            </a:r>
            <a:br>
              <a:rPr lang="en-CA" sz="5400" dirty="0"/>
            </a:br>
            <a:r>
              <a:rPr lang="en-CA" sz="5400" dirty="0">
                <a:hlinkClick r:id="rId2"/>
              </a:rPr>
              <a:t>president@bcbua.ca</a:t>
            </a:r>
            <a:br>
              <a:rPr lang="en-CA" sz="5400" dirty="0"/>
            </a:br>
            <a:r>
              <a:rPr lang="en-CA" sz="5400" dirty="0">
                <a:hlinkClick r:id="rId3"/>
              </a:rPr>
              <a:t>ladyblue.uic@gmail.com</a:t>
            </a:r>
            <a:br>
              <a:rPr lang="en-CA" sz="5400" dirty="0"/>
            </a:br>
            <a:br>
              <a:rPr lang="en-CA" sz="5400" dirty="0"/>
            </a:br>
            <a:r>
              <a:rPr lang="en-CA" sz="5400" dirty="0"/>
              <a:t>c.604-217-7640</a:t>
            </a:r>
          </a:p>
        </p:txBody>
      </p:sp>
    </p:spTree>
    <p:extLst>
      <p:ext uri="{BB962C8B-B14F-4D97-AF65-F5344CB8AC3E}">
        <p14:creationId xmlns:p14="http://schemas.microsoft.com/office/powerpoint/2010/main" val="407783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RESULTS…. 35 and under…survey says…..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Positive Experiences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33599" y="2737246"/>
            <a:ext cx="3090672" cy="3892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- HAD FUN</a:t>
            </a:r>
          </a:p>
          <a:p>
            <a:pPr marL="0" indent="0">
              <a:buNone/>
            </a:pPr>
            <a:r>
              <a:rPr lang="en-US" dirty="0"/>
              <a:t> - Someone</a:t>
            </a:r>
          </a:p>
          <a:p>
            <a:pPr marL="0" indent="0">
              <a:buNone/>
            </a:pPr>
            <a:r>
              <a:rPr lang="en-US" dirty="0"/>
              <a:t>helped/supported me</a:t>
            </a:r>
          </a:p>
          <a:p>
            <a:pPr marL="0" indent="0">
              <a:buNone/>
            </a:pPr>
            <a:r>
              <a:rPr lang="en-US" dirty="0"/>
              <a:t> - I felt successful</a:t>
            </a:r>
          </a:p>
          <a:p>
            <a:pPr marL="0" indent="0">
              <a:buNone/>
            </a:pPr>
            <a:r>
              <a:rPr lang="en-US" dirty="0"/>
              <a:t> - I felt proud</a:t>
            </a:r>
          </a:p>
          <a:p>
            <a:pPr marL="0" indent="0">
              <a:buNone/>
            </a:pPr>
            <a:r>
              <a:rPr lang="en-US" dirty="0"/>
              <a:t> - People were nice to me</a:t>
            </a:r>
          </a:p>
          <a:p>
            <a:pPr marL="0" indent="0">
              <a:buNone/>
            </a:pPr>
            <a:r>
              <a:rPr lang="en-US" dirty="0"/>
              <a:t> - I understood what was expected of me</a:t>
            </a:r>
          </a:p>
          <a:p>
            <a:pPr marL="0" indent="0">
              <a:buNone/>
            </a:pPr>
            <a:r>
              <a:rPr lang="en-US" dirty="0"/>
              <a:t>- I knew how to get better/improve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300" dirty="0">
                <a:solidFill>
                  <a:srgbClr val="FF0000"/>
                </a:solidFill>
              </a:rPr>
              <a:t>Negative Experiences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90640" y="2737246"/>
            <a:ext cx="3090672" cy="3892154"/>
          </a:xfrm>
        </p:spPr>
        <p:txBody>
          <a:bodyPr/>
          <a:lstStyle/>
          <a:p>
            <a:r>
              <a:rPr lang="en-US" dirty="0"/>
              <a:t> was embarrassed</a:t>
            </a:r>
          </a:p>
          <a:p>
            <a:r>
              <a:rPr lang="en-US" dirty="0"/>
              <a:t> felt like a failure</a:t>
            </a:r>
          </a:p>
          <a:p>
            <a:r>
              <a:rPr lang="en-US" dirty="0"/>
              <a:t> felt criticized</a:t>
            </a:r>
          </a:p>
          <a:p>
            <a:r>
              <a:rPr lang="en-US" dirty="0"/>
              <a:t> I didn’t understand what to do</a:t>
            </a:r>
          </a:p>
          <a:p>
            <a:r>
              <a:rPr lang="en-US" dirty="0"/>
              <a:t> nobody helped me/answered my questions</a:t>
            </a:r>
          </a:p>
          <a:p>
            <a:r>
              <a:rPr lang="en-US" dirty="0"/>
              <a:t> It wasn’t fun. I didn’t enjoy it.</a:t>
            </a:r>
          </a:p>
          <a:p>
            <a:r>
              <a:rPr lang="en-US" dirty="0"/>
              <a:t>Instructor didn’t care</a:t>
            </a:r>
          </a:p>
        </p:txBody>
      </p:sp>
    </p:spTree>
    <p:extLst>
      <p:ext uri="{BB962C8B-B14F-4D97-AF65-F5344CB8AC3E}">
        <p14:creationId xmlns:p14="http://schemas.microsoft.com/office/powerpoint/2010/main" val="30400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RESULTS….over 35….survey says…..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2799" y="1500327"/>
            <a:ext cx="4120896" cy="69245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Positive Experiences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3177" y="2432482"/>
            <a:ext cx="3835153" cy="391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- </a:t>
            </a:r>
            <a:r>
              <a:rPr lang="en-US" dirty="0">
                <a:highlight>
                  <a:srgbClr val="FFFF00"/>
                </a:highlight>
              </a:rPr>
              <a:t>change</a:t>
            </a:r>
          </a:p>
          <a:p>
            <a:pPr marL="0" indent="0">
              <a:buNone/>
            </a:pPr>
            <a:r>
              <a:rPr lang="en-US" dirty="0"/>
              <a:t> - felt encouraged</a:t>
            </a:r>
          </a:p>
          <a:p>
            <a:pPr marL="0" indent="0">
              <a:buNone/>
            </a:pPr>
            <a:r>
              <a:rPr lang="en-US" dirty="0"/>
              <a:t> - felt supported</a:t>
            </a:r>
          </a:p>
          <a:p>
            <a:pPr marL="0" indent="0">
              <a:buNone/>
            </a:pPr>
            <a:r>
              <a:rPr lang="en-US" dirty="0"/>
              <a:t> - felt challenged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dirty="0">
                <a:highlight>
                  <a:srgbClr val="FFFF00"/>
                </a:highlight>
              </a:rPr>
              <a:t>enjoyed seeing others succeed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dirty="0">
                <a:highlight>
                  <a:srgbClr val="FFFF00"/>
                </a:highlight>
              </a:rPr>
              <a:t>overcame my fear</a:t>
            </a:r>
          </a:p>
          <a:p>
            <a:pPr>
              <a:buFontTx/>
              <a:buChar char="-"/>
            </a:pPr>
            <a:r>
              <a:rPr lang="en-US" dirty="0">
                <a:highlight>
                  <a:srgbClr val="FFFF00"/>
                </a:highlight>
              </a:rPr>
              <a:t>Self growth</a:t>
            </a:r>
          </a:p>
          <a:p>
            <a:pPr>
              <a:buFontTx/>
              <a:buChar char="-"/>
            </a:pPr>
            <a:r>
              <a:rPr lang="en-US" dirty="0">
                <a:highlight>
                  <a:srgbClr val="FFFF00"/>
                </a:highlight>
              </a:rPr>
              <a:t>Created happy memories</a:t>
            </a:r>
          </a:p>
          <a:p>
            <a:pPr>
              <a:buFontTx/>
              <a:buChar char="-"/>
            </a:pPr>
            <a:r>
              <a:rPr lang="en-US" dirty="0">
                <a:highlight>
                  <a:srgbClr val="00FF00"/>
                </a:highlight>
              </a:rPr>
              <a:t>Able to celebrate failure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55520" y="1500328"/>
            <a:ext cx="4120896" cy="692457"/>
          </a:xfrm>
        </p:spPr>
        <p:txBody>
          <a:bodyPr/>
          <a:lstStyle/>
          <a:p>
            <a:r>
              <a:rPr lang="en-US" sz="2300" dirty="0">
                <a:solidFill>
                  <a:srgbClr val="FF0000"/>
                </a:solidFill>
              </a:rPr>
              <a:t>Negative Experiences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90640" y="2432482"/>
            <a:ext cx="3090672" cy="4196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don’t like unknowns</a:t>
            </a:r>
          </a:p>
          <a:p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fear of failure</a:t>
            </a:r>
          </a:p>
          <a:p>
            <a:r>
              <a:rPr lang="en-US" dirty="0"/>
              <a:t> I was criticized</a:t>
            </a:r>
          </a:p>
          <a:p>
            <a:r>
              <a:rPr lang="en-US" dirty="0"/>
              <a:t> I was mocked</a:t>
            </a:r>
          </a:p>
          <a:p>
            <a:r>
              <a:rPr lang="en-US" dirty="0"/>
              <a:t> was not supported</a:t>
            </a:r>
          </a:p>
          <a:p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afraid of injury</a:t>
            </a:r>
          </a:p>
          <a:p>
            <a:r>
              <a:rPr lang="en-US" dirty="0">
                <a:highlight>
                  <a:srgbClr val="FFFF00"/>
                </a:highlight>
              </a:rPr>
              <a:t>Don’t like confrontation</a:t>
            </a:r>
          </a:p>
          <a:p>
            <a:r>
              <a:rPr lang="en-US" dirty="0"/>
              <a:t>Lack of appreciation</a:t>
            </a:r>
          </a:p>
          <a:p>
            <a:r>
              <a:rPr lang="en-US" dirty="0"/>
              <a:t>No positive reinforcement</a:t>
            </a:r>
          </a:p>
          <a:p>
            <a:r>
              <a:rPr lang="en-US" dirty="0">
                <a:highlight>
                  <a:srgbClr val="FFFF00"/>
                </a:highlight>
              </a:rPr>
              <a:t>egos</a:t>
            </a:r>
          </a:p>
        </p:txBody>
      </p:sp>
    </p:spTree>
    <p:extLst>
      <p:ext uri="{BB962C8B-B14F-4D97-AF65-F5344CB8AC3E}">
        <p14:creationId xmlns:p14="http://schemas.microsoft.com/office/powerpoint/2010/main" val="29290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 about young people???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better make sure that…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They have FUN (</a:t>
            </a:r>
            <a:r>
              <a:rPr lang="en-US" dirty="0">
                <a:solidFill>
                  <a:srgbClr val="FF0000"/>
                </a:solidFill>
              </a:rPr>
              <a:t>our culture</a:t>
            </a:r>
            <a:r>
              <a:rPr lang="en-US" dirty="0"/>
              <a:t>)</a:t>
            </a:r>
          </a:p>
          <a:p>
            <a:r>
              <a:rPr lang="en-US" dirty="0"/>
              <a:t>They have a clear understanding of what is expected of them (</a:t>
            </a:r>
            <a:r>
              <a:rPr lang="en-US" dirty="0">
                <a:solidFill>
                  <a:srgbClr val="FF0000"/>
                </a:solidFill>
              </a:rPr>
              <a:t>identified competencies)</a:t>
            </a:r>
          </a:p>
          <a:p>
            <a:r>
              <a:rPr lang="en-US" dirty="0"/>
              <a:t>They are encouraged and supported (</a:t>
            </a:r>
            <a:r>
              <a:rPr lang="en-US" dirty="0">
                <a:solidFill>
                  <a:srgbClr val="FF0000"/>
                </a:solidFill>
              </a:rPr>
              <a:t>philosophy</a:t>
            </a:r>
            <a:r>
              <a:rPr lang="en-US" dirty="0"/>
              <a:t>)</a:t>
            </a:r>
          </a:p>
          <a:p>
            <a:r>
              <a:rPr lang="en-US" dirty="0"/>
              <a:t>We validate their effort and celebrate their successes (</a:t>
            </a:r>
            <a:r>
              <a:rPr lang="en-US" dirty="0">
                <a:solidFill>
                  <a:srgbClr val="FF0000"/>
                </a:solidFill>
              </a:rPr>
              <a:t>acknowledgement</a:t>
            </a:r>
            <a:r>
              <a:rPr lang="en-US" dirty="0"/>
              <a:t>)</a:t>
            </a:r>
          </a:p>
          <a:p>
            <a:r>
              <a:rPr lang="en-US" dirty="0"/>
              <a:t>They know we care about them and they feel safe (</a:t>
            </a:r>
            <a:r>
              <a:rPr lang="en-US" dirty="0">
                <a:solidFill>
                  <a:srgbClr val="FF0000"/>
                </a:solidFill>
              </a:rPr>
              <a:t>relationships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CANNOT…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 them to be openly criticized and demeaned without interventions in place</a:t>
            </a:r>
          </a:p>
          <a:p>
            <a:r>
              <a:rPr lang="en-US" dirty="0"/>
              <a:t>Allow them to continue umpiring poorly for their entire career</a:t>
            </a:r>
          </a:p>
          <a:p>
            <a:r>
              <a:rPr lang="en-US" dirty="0"/>
              <a:t>Allow “intention-</a:t>
            </a:r>
            <a:r>
              <a:rPr lang="en-US" dirty="0" err="1"/>
              <a:t>behaviour</a:t>
            </a:r>
            <a:r>
              <a:rPr lang="en-US" dirty="0"/>
              <a:t>” gaps to exist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0FDE-8093-476A-AD1E-08DEDFC3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CA"/>
              <a:t>            Maslow’s Hierarchy of Needs</a:t>
            </a:r>
          </a:p>
        </p:txBody>
      </p:sp>
      <p:pic>
        <p:nvPicPr>
          <p:cNvPr id="2050" name="Picture 2" descr="maslow's hierarchy of needs five stage pyramid">
            <a:extLst>
              <a:ext uri="{FF2B5EF4-FFF2-40B4-BE49-F238E27FC236}">
                <a16:creationId xmlns:a16="http://schemas.microsoft.com/office/drawing/2014/main" id="{31AF9BB6-A805-416F-A0EA-D5514B56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506" y="1267690"/>
            <a:ext cx="8489718" cy="52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rrow: Straight with solid fill">
            <a:extLst>
              <a:ext uri="{FF2B5EF4-FFF2-40B4-BE49-F238E27FC236}">
                <a16:creationId xmlns:a16="http://schemas.microsoft.com/office/drawing/2014/main" id="{BA04DAC6-A372-44C9-9BC4-AC5FDF4E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342438" y="5995988"/>
            <a:ext cx="46037" cy="46037"/>
          </a:xfr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5957A216-2A36-4183-883D-20F8DBC20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255" y="4748646"/>
            <a:ext cx="914400" cy="914400"/>
          </a:xfrm>
          <a:prstGeom prst="rect">
            <a:avLst/>
          </a:prstGeom>
        </p:spPr>
      </p:pic>
      <p:pic>
        <p:nvPicPr>
          <p:cNvPr id="26" name="Graphic 25" descr="Arrow Right with solid fill">
            <a:extLst>
              <a:ext uri="{FF2B5EF4-FFF2-40B4-BE49-F238E27FC236}">
                <a16:creationId xmlns:a16="http://schemas.microsoft.com/office/drawing/2014/main" id="{77888C5B-4852-4182-96CE-3B7EC8F7C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7409" y="3962401"/>
            <a:ext cx="914400" cy="914400"/>
          </a:xfrm>
          <a:prstGeom prst="rect">
            <a:avLst/>
          </a:prstGeom>
        </p:spPr>
      </p:pic>
      <p:pic>
        <p:nvPicPr>
          <p:cNvPr id="27" name="Graphic 26" descr="Arrow Right with solid fill">
            <a:extLst>
              <a:ext uri="{FF2B5EF4-FFF2-40B4-BE49-F238E27FC236}">
                <a16:creationId xmlns:a16="http://schemas.microsoft.com/office/drawing/2014/main" id="{D3EB1257-66B7-43BC-A6BE-82F9C86A4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4609" y="331874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9227D-1404-4E1D-BDE2-9796AD558DE0}"/>
              </a:ext>
            </a:extLst>
          </p:cNvPr>
          <p:cNvSpPr txBox="1"/>
          <p:nvPr/>
        </p:nvSpPr>
        <p:spPr>
          <a:xfrm>
            <a:off x="808255" y="1659660"/>
            <a:ext cx="256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</a:t>
            </a:r>
            <a:r>
              <a:rPr lang="en-CA" sz="2000" dirty="0"/>
              <a:t>Growth happens</a:t>
            </a:r>
          </a:p>
        </p:txBody>
      </p:sp>
      <p:pic>
        <p:nvPicPr>
          <p:cNvPr id="10" name="Graphic 9" descr="Arrow: Slight curve with solid fill">
            <a:extLst>
              <a:ext uri="{FF2B5EF4-FFF2-40B4-BE49-F238E27FC236}">
                <a16:creationId xmlns:a16="http://schemas.microsoft.com/office/drawing/2014/main" id="{E3184ACF-772C-41BE-AFE2-9F4A2CE84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1809" y="1930400"/>
            <a:ext cx="1266157" cy="11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838200"/>
          </a:xfrm>
        </p:spPr>
        <p:txBody>
          <a:bodyPr>
            <a:noAutofit/>
          </a:bodyPr>
          <a:lstStyle/>
          <a:p>
            <a:r>
              <a:rPr lang="en-US" sz="2400" dirty="0"/>
              <a:t>US National Association of Sport Officials Survey article from 2017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1676401"/>
            <a:ext cx="6347714" cy="4364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17,500 officials surveyed from multiple sports</a:t>
            </a:r>
          </a:p>
          <a:p>
            <a:r>
              <a:rPr lang="en-US" dirty="0">
                <a:solidFill>
                  <a:srgbClr val="FF0000"/>
                </a:solidFill>
              </a:rPr>
              <a:t>8/10</a:t>
            </a:r>
            <a:r>
              <a:rPr lang="en-US" dirty="0"/>
              <a:t> officials quit after 2</a:t>
            </a:r>
            <a:r>
              <a:rPr lang="en-US" baseline="30000" dirty="0"/>
              <a:t>nd</a:t>
            </a:r>
            <a:r>
              <a:rPr lang="en-US" dirty="0"/>
              <a:t> year</a:t>
            </a:r>
          </a:p>
          <a:p>
            <a:r>
              <a:rPr lang="en-US" dirty="0"/>
              <a:t>Of those who quit – </a:t>
            </a:r>
            <a:r>
              <a:rPr lang="en-US" dirty="0">
                <a:solidFill>
                  <a:srgbClr val="FF0000"/>
                </a:solidFill>
              </a:rPr>
              <a:t>75%</a:t>
            </a:r>
            <a:r>
              <a:rPr lang="en-US" dirty="0"/>
              <a:t> of them indicate </a:t>
            </a:r>
            <a:r>
              <a:rPr lang="en-US" dirty="0">
                <a:solidFill>
                  <a:srgbClr val="FF0000"/>
                </a:solidFill>
              </a:rPr>
              <a:t>ADULT BEHAVIOUR</a:t>
            </a:r>
            <a:r>
              <a:rPr lang="en-US" dirty="0"/>
              <a:t> as the reason</a:t>
            </a:r>
          </a:p>
          <a:p>
            <a:r>
              <a:rPr lang="en-US" dirty="0">
                <a:solidFill>
                  <a:srgbClr val="FF0000"/>
                </a:solidFill>
              </a:rPr>
              <a:t>47% </a:t>
            </a:r>
            <a:r>
              <a:rPr lang="en-US" dirty="0">
                <a:solidFill>
                  <a:schemeClr val="tx1"/>
                </a:solidFill>
              </a:rPr>
              <a:t>of officials indicated they had felt </a:t>
            </a:r>
            <a:r>
              <a:rPr lang="en-US" dirty="0">
                <a:solidFill>
                  <a:srgbClr val="FF0000"/>
                </a:solidFill>
              </a:rPr>
              <a:t>“unsafe” or “feared for their safety” </a:t>
            </a:r>
            <a:r>
              <a:rPr lang="en-US" dirty="0">
                <a:solidFill>
                  <a:schemeClr val="tx1"/>
                </a:solidFill>
              </a:rPr>
              <a:t>from players, coaches or spectators</a:t>
            </a:r>
          </a:p>
          <a:p>
            <a:r>
              <a:rPr lang="en-US" dirty="0"/>
              <a:t>On average, it takes </a:t>
            </a:r>
            <a:r>
              <a:rPr lang="en-US" dirty="0">
                <a:solidFill>
                  <a:srgbClr val="FF0000"/>
                </a:solidFill>
              </a:rPr>
              <a:t>6 years </a:t>
            </a:r>
            <a:r>
              <a:rPr lang="en-US" dirty="0"/>
              <a:t>for an official to be prepared to officiate varsity level sports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1962</a:t>
            </a:r>
            <a:r>
              <a:rPr lang="en-US" dirty="0"/>
              <a:t> the average age of an official was </a:t>
            </a:r>
            <a:r>
              <a:rPr lang="en-US" dirty="0">
                <a:solidFill>
                  <a:srgbClr val="FF0000"/>
                </a:solidFill>
              </a:rPr>
              <a:t>18,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r>
              <a:rPr lang="en-US" dirty="0"/>
              <a:t>…..it was </a:t>
            </a:r>
            <a:r>
              <a:rPr lang="en-US" dirty="0">
                <a:solidFill>
                  <a:srgbClr val="FF0000"/>
                </a:solidFill>
              </a:rPr>
              <a:t>53</a:t>
            </a:r>
          </a:p>
          <a:p>
            <a:r>
              <a:rPr lang="en-US" dirty="0">
                <a:solidFill>
                  <a:srgbClr val="FF0000"/>
                </a:solidFill>
              </a:rPr>
              <a:t>74% </a:t>
            </a:r>
            <a:r>
              <a:rPr lang="en-US" dirty="0">
                <a:solidFill>
                  <a:schemeClr val="tx1"/>
                </a:solidFill>
              </a:rPr>
              <a:t>of officials recommended mentorship as a retention strategy for new officials</a:t>
            </a:r>
          </a:p>
          <a:p>
            <a:r>
              <a:rPr lang="en-US" dirty="0"/>
              <a:t>HOW WILL WE KEEP DEVELOPING YOUNGER OFFICIALS IN THE GAME?</a:t>
            </a:r>
          </a:p>
        </p:txBody>
      </p:sp>
    </p:spTree>
    <p:extLst>
      <p:ext uri="{BB962C8B-B14F-4D97-AF65-F5344CB8AC3E}">
        <p14:creationId xmlns:p14="http://schemas.microsoft.com/office/powerpoint/2010/main" val="11993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build it….they will come…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20" y="2257860"/>
            <a:ext cx="8875551" cy="37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93" y="115409"/>
            <a:ext cx="8463617" cy="485314"/>
          </a:xfrm>
        </p:spPr>
        <p:txBody>
          <a:bodyPr>
            <a:noAutofit/>
          </a:bodyPr>
          <a:lstStyle/>
          <a:p>
            <a:r>
              <a:rPr lang="en-US" sz="4000" dirty="0"/>
              <a:t>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609600"/>
            <a:ext cx="4120896" cy="683581"/>
          </a:xfrm>
        </p:spPr>
        <p:txBody>
          <a:bodyPr/>
          <a:lstStyle/>
          <a:p>
            <a:r>
              <a:rPr lang="en-US" sz="4000" dirty="0"/>
              <a:t>IF….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816" y="1526959"/>
            <a:ext cx="3759455" cy="4935985"/>
          </a:xfrm>
        </p:spPr>
        <p:txBody>
          <a:bodyPr/>
          <a:lstStyle/>
          <a:p>
            <a:r>
              <a:rPr lang="en-US" dirty="0"/>
              <a:t>….we believe that criticism, abuse and lack of support leads umpires to become discouraged, feel incompetent and quit….despite the fact that they love the game….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1171852"/>
            <a:ext cx="4120896" cy="683581"/>
          </a:xfrm>
        </p:spPr>
        <p:txBody>
          <a:bodyPr/>
          <a:lstStyle/>
          <a:p>
            <a:r>
              <a:rPr lang="en-US" sz="4000" dirty="0"/>
              <a:t>THEN….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6280" y="2263806"/>
            <a:ext cx="4030263" cy="4510056"/>
          </a:xfrm>
        </p:spPr>
        <p:txBody>
          <a:bodyPr/>
          <a:lstStyle/>
          <a:p>
            <a:r>
              <a:rPr lang="en-US" dirty="0"/>
              <a:t>….if we create an environment of safety, care and development opportunities, umpires will grow, become competent and confident and stay for the love of the game…</a:t>
            </a:r>
          </a:p>
          <a:p>
            <a:endParaRPr lang="en-US" dirty="0"/>
          </a:p>
        </p:txBody>
      </p:sp>
      <p:pic>
        <p:nvPicPr>
          <p:cNvPr id="1026" name="Picture 2" descr="Image result for mlb offic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83" y="4079289"/>
            <a:ext cx="30116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nor league officials ej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38" y="3628748"/>
            <a:ext cx="3415010" cy="20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18222</TotalTime>
  <Words>1472</Words>
  <Application>Microsoft Office PowerPoint</Application>
  <PresentationFormat>Widescreen</PresentationFormat>
  <Paragraphs>192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</vt:lpstr>
      <vt:lpstr>Arial Narrow</vt:lpstr>
      <vt:lpstr>Calibri</vt:lpstr>
      <vt:lpstr>Calibri Light</vt:lpstr>
      <vt:lpstr>Raleway</vt:lpstr>
      <vt:lpstr>Trebuchet MS</vt:lpstr>
      <vt:lpstr>Wingdings 3</vt:lpstr>
      <vt:lpstr>Office Theme</vt:lpstr>
      <vt:lpstr>Facet</vt:lpstr>
      <vt:lpstr>Umpire  Mentorship </vt:lpstr>
      <vt:lpstr>PowerPoint Presentation</vt:lpstr>
      <vt:lpstr>RESULTS…. 35 and under…survey says…..</vt:lpstr>
      <vt:lpstr>RESULTS….over 35….survey says…..</vt:lpstr>
      <vt:lpstr>What did we learn about young people???</vt:lpstr>
      <vt:lpstr>            Maslow’s Hierarchy of Needs</vt:lpstr>
      <vt:lpstr>US National Association of Sport Officials Survey article from 2017 </vt:lpstr>
      <vt:lpstr>IF we build it….they will come…</vt:lpstr>
      <vt:lpstr>        </vt:lpstr>
      <vt:lpstr>PowerPoint Presentation</vt:lpstr>
      <vt:lpstr>CULTURE….what is it?</vt:lpstr>
      <vt:lpstr>PowerPoint Presentation</vt:lpstr>
      <vt:lpstr>We need to CHANGE the current CULTURE….</vt:lpstr>
      <vt:lpstr>Having a mentor:</vt:lpstr>
      <vt:lpstr>THE KEYS…</vt:lpstr>
      <vt:lpstr>Mentorship is “coaching feedback” not EVALUATION              </vt:lpstr>
      <vt:lpstr> Benefits for the Provincial Program</vt:lpstr>
      <vt:lpstr>Benefits for local association:</vt:lpstr>
      <vt:lpstr>HOW DO WE DO THIS?</vt:lpstr>
      <vt:lpstr>WHAT WE KNOW…</vt:lpstr>
      <vt:lpstr>Changing mindsets…changes culture </vt:lpstr>
      <vt:lpstr>IF you build it….a change in culture will come…</vt:lpstr>
      <vt:lpstr>Mentorship</vt:lpstr>
      <vt:lpstr>CONTACT INFO:  Rhonda Pauls president@bcbua.ca ladyblue.uic@gmail.com  c.604-217-7640</vt:lpstr>
    </vt:vector>
  </TitlesOfParts>
  <Company>Abbotsford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Baseball Canada Mentorship</dc:title>
  <dc:creator>Rhonda Pauls</dc:creator>
  <cp:lastModifiedBy>Rhonda Pauls</cp:lastModifiedBy>
  <cp:revision>80</cp:revision>
  <dcterms:created xsi:type="dcterms:W3CDTF">2019-10-25T06:14:43Z</dcterms:created>
  <dcterms:modified xsi:type="dcterms:W3CDTF">2021-02-27T17:21:40Z</dcterms:modified>
</cp:coreProperties>
</file>